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15_EFCD4C5E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2C3_1DADF010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2A1_12806825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modernComment_2CF_224DA155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88" r:id="rId5"/>
    <p:sldMasterId id="2147483674" r:id="rId6"/>
  </p:sldMasterIdLst>
  <p:notesMasterIdLst>
    <p:notesMasterId r:id="rId31"/>
  </p:notesMasterIdLst>
  <p:sldIdLst>
    <p:sldId id="258" r:id="rId7"/>
    <p:sldId id="260" r:id="rId8"/>
    <p:sldId id="261" r:id="rId9"/>
    <p:sldId id="275" r:id="rId10"/>
    <p:sldId id="717" r:id="rId11"/>
    <p:sldId id="277" r:id="rId12"/>
    <p:sldId id="317" r:id="rId13"/>
    <p:sldId id="327" r:id="rId14"/>
    <p:sldId id="718" r:id="rId15"/>
    <p:sldId id="330" r:id="rId16"/>
    <p:sldId id="707" r:id="rId17"/>
    <p:sldId id="709" r:id="rId18"/>
    <p:sldId id="673" r:id="rId19"/>
    <p:sldId id="711" r:id="rId20"/>
    <p:sldId id="712" r:id="rId21"/>
    <p:sldId id="713" r:id="rId22"/>
    <p:sldId id="715" r:id="rId23"/>
    <p:sldId id="278" r:id="rId24"/>
    <p:sldId id="714" r:id="rId25"/>
    <p:sldId id="279" r:id="rId26"/>
    <p:sldId id="719" r:id="rId27"/>
    <p:sldId id="273" r:id="rId28"/>
    <p:sldId id="274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60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E2D279-712F-552A-F7ED-A6FB01FAEAAA}" name="Michael Brown" initials="MB" userId="S::michaelbrown@fellowhealthpartners.com::a5a03522-9d70-4428-be2b-c0780e805db5" providerId="AD"/>
  <p188:author id="{9A94588F-4C87-0357-A422-DF6B2EC5AF75}" name="Eduardo Berenblum" initials="EB" userId="Eduardo Berenblum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A2C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73645-AE80-37AF-1554-61096F22D1D3}" v="61" dt="2024-09-06T18:52:57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088"/>
        <p:guide pos="6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omments/modernComment_115_EFCD4C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056471-A16A-4013-9FA5-923CE2F74437}" authorId="{E1E2D279-712F-552A-F7ED-A6FB01FAEAAA}" status="resolved" created="2024-07-30T17:29:57.204" complete="100000">
    <pc:sldMkLst xmlns:pc="http://schemas.microsoft.com/office/powerpoint/2013/main/command">
      <pc:docMk/>
      <pc:sldMk cId="4023209054" sldId="277"/>
    </pc:sldMkLst>
    <p188:txBody>
      <a:bodyPr/>
      <a:lstStyle/>
      <a:p>
        <a:r>
          <a:rPr lang="en-US"/>
          <a:t>Page 8 has duplicated wording in last box and footer box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7-30T18:08:55.725" authorId="{E1E2D279-712F-552A-F7ED-A6FB01FAEAAA}"/>
          </p223:rxn>
        </p223:reactions>
      </p:ext>
    </p188:extLst>
  </p188:cm>
</p188:cmLst>
</file>

<file path=ppt/comments/modernComment_2A1_1280682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5CC565-802F-471E-B435-D71EFA2470AE}" authorId="{E1E2D279-712F-552A-F7ED-A6FB01FAEAAA}" created="2024-07-30T18:10:28.836">
    <pc:sldMkLst xmlns:pc="http://schemas.microsoft.com/office/powerpoint/2013/main/command">
      <pc:docMk/>
      <pc:sldMk cId="310405157" sldId="673"/>
    </pc:sldMkLst>
    <p188:txBody>
      <a:bodyPr/>
      <a:lstStyle/>
      <a:p>
        <a:r>
          <a:rPr lang="en-US"/>
          <a:t>NOT SURE IF ED NEEDS THIS SLIDE</a:t>
        </a:r>
      </a:p>
    </p188:txBody>
  </p188:cm>
</p188:cmLst>
</file>

<file path=ppt/comments/modernComment_2C3_1DADF01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2B35B43-AE53-4CA2-BE0F-2D2162CB3168}" authorId="{E1E2D279-712F-552A-F7ED-A6FB01FAEAAA}" created="2024-07-30T17:32:53.91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97938448" sldId="707"/>
      <ac:spMk id="17" creationId="{00000000-0000-0000-0000-000000000000}"/>
    </ac:deMkLst>
    <p188:txBody>
      <a:bodyPr/>
      <a:lstStyle/>
      <a:p>
        <a:r>
          <a:rPr lang="en-US"/>
          <a:t>Dated comment ('recently"), also solution seems like FHP did it, and it was ed under prior company</a:t>
        </a:r>
      </a:p>
    </p188:txBody>
  </p188:cm>
</p188:cmLst>
</file>

<file path=ppt/comments/modernComment_2CF_224DA15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D2E0381-EFDA-474C-871C-FBFF9998A265}" authorId="{E1E2D279-712F-552A-F7ED-A6FB01FAEAAA}" created="2024-07-30T18:16:37.29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75512917" sldId="719"/>
      <ac:spMk id="3" creationId="{CD471009-5861-A3CA-46A0-248452140B59}"/>
    </ac:deMkLst>
    <p188:txBody>
      <a:bodyPr/>
      <a:lstStyle/>
      <a:p>
        <a:r>
          <a:rPr lang="en-US"/>
          <a:t>ED / Phil to add in personal talking points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6B5C7-C059-734E-937C-99BB571BC1D5}" type="datetimeFigureOut">
              <a:rPr lang="en-US" smtClean="0"/>
              <a:t>9/6/24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EDE7-31B7-1C4B-8381-60CDC83F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4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BEDE7-31B7-1C4B-8381-60CDC83F85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20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BEDE7-31B7-1C4B-8381-60CDC83F85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07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10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BEDE7-31B7-1C4B-8381-60CDC83F85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38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BEDE7-31B7-1C4B-8381-60CDC83F85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82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BEDE7-31B7-1C4B-8381-60CDC83F85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92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BEDE7-31B7-1C4B-8381-60CDC83F85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64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BEDE7-31B7-1C4B-8381-60CDC83F85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06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BEDE7-31B7-1C4B-8381-60CDC83F85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8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BEDE7-31B7-1C4B-8381-60CDC83F85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9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BEDE7-31B7-1C4B-8381-60CDC83F85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0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BEDE7-31B7-1C4B-8381-60CDC83F85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64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BEDE7-31B7-1C4B-8381-60CDC83F85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8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BEDE7-31B7-1C4B-8381-60CDC83F85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2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11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BEDE7-31B7-1C4B-8381-60CDC83F85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41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1A513-A489-5F48-8B48-E526513421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4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68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9D16-E39E-E95D-8B89-DF8CFA52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163" y="11637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285A2-12D3-5B1B-A1DC-9EE2EA5D7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563" y="169400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DF8EF-25DD-7F1F-EBF1-3B4D345ED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3163" y="276398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26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828B-1DC9-BFE5-DF33-8CC9461B3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24" y="11637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6AE15-C377-AB4D-665A-0ECF81084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41624" y="169400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0682D-0BA4-CE03-105A-388441079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8224" y="276398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1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A45E-22C3-DA31-9AF4-398EC80C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74598-F8EC-9287-33EC-7D7C20509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29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3C310-DC2D-31C3-C692-F355815A9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16587" y="955328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21D27-A0DF-71DC-1085-E8A5DD268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29887" y="955328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1847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E8B18F-6E0B-590D-D9BC-8AF8C4CDA7E4}"/>
              </a:ext>
            </a:extLst>
          </p:cNvPr>
          <p:cNvSpPr txBox="1"/>
          <p:nvPr userDrawn="1"/>
        </p:nvSpPr>
        <p:spPr>
          <a:xfrm>
            <a:off x="2743200" y="872836"/>
            <a:ext cx="6217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/>
              <a:t>CLOSING SLIDE: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59F3F-8650-5F24-687D-60701FF6DC9E}"/>
              </a:ext>
            </a:extLst>
          </p:cNvPr>
          <p:cNvSpPr txBox="1"/>
          <p:nvPr userDrawn="1"/>
        </p:nvSpPr>
        <p:spPr>
          <a:xfrm>
            <a:off x="277452" y="2551837"/>
            <a:ext cx="116370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Closing slide may list the following:</a:t>
            </a:r>
          </a:p>
          <a:p>
            <a:pPr marL="342900" indent="-342900">
              <a:buAutoNum type="arabicPeriod"/>
            </a:pPr>
            <a:r>
              <a:rPr lang="en-US"/>
              <a:t>Speaker(s) Name</a:t>
            </a:r>
          </a:p>
          <a:p>
            <a:pPr marL="342900" indent="-342900">
              <a:buAutoNum type="arabicPeriod"/>
            </a:pPr>
            <a:r>
              <a:rPr lang="en-US"/>
              <a:t>Speaker(s) Company</a:t>
            </a:r>
          </a:p>
          <a:p>
            <a:pPr marL="342900" indent="-342900">
              <a:buAutoNum type="arabicPeriod"/>
            </a:pPr>
            <a:r>
              <a:rPr lang="en-US"/>
              <a:t>Speaker(s) Contact Info</a:t>
            </a:r>
          </a:p>
          <a:p>
            <a:pPr marL="342900" indent="-342900">
              <a:buAutoNum type="arabicPeriod"/>
            </a:pPr>
            <a:endParaRPr lang="en-US"/>
          </a:p>
          <a:p>
            <a:pPr marL="342900" indent="-342900">
              <a:buAutoNum type="arabicPeriod"/>
            </a:pPr>
            <a:r>
              <a:rPr lang="en-US"/>
              <a:t>*Note: A QR code for the feedback survey for this meeting will be added to this slide so make sure to leave some room!</a:t>
            </a:r>
          </a:p>
        </p:txBody>
      </p:sp>
    </p:spTree>
    <p:extLst>
      <p:ext uri="{BB962C8B-B14F-4D97-AF65-F5344CB8AC3E}">
        <p14:creationId xmlns:p14="http://schemas.microsoft.com/office/powerpoint/2010/main" val="3787959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3"/>
            <a:ext cx="6096000" cy="559190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DBCFC80-7BDE-05F6-BD51-8453671E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9128" y="6356350"/>
            <a:ext cx="98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694F1-F79A-4447-BF7C-593E10F7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4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97246C9-EBF3-2C14-863E-3B47B464E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9128" y="6356350"/>
            <a:ext cx="98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694F1-F79A-4447-BF7C-593E10F7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046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0FDD-8D66-411F-19DE-E45CD2126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65EF0-C736-28C8-DB4A-2DCF98EDC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267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D696-AA31-15E8-CC48-C0CE6C7B9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6E6A0-883A-C517-8BEC-89A91AE9F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058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63382-EB3B-D6FC-8B82-EDA77A4D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0E458-2491-2DE4-F6FE-27F2D5CBF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15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8A734-00AB-9C15-1EDB-27A372E5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551CF-696C-3CB8-C63D-697AEE236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42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2962-C60C-4C41-58C8-59A068BFC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8E78F-96EE-3B1B-BD5D-35558A54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27197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FDDA8-AC92-1DA1-3B3E-772D42B3B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27197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335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C1FF-2147-2C36-3F7B-618C810C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75" y="9553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D1A57-7851-F697-A9BB-D54AA91C2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475" y="22713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A88BC-9A6C-B3E0-B473-5E2808365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475" y="309527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2036D-03D8-3DB3-10C0-AD2455D07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3887" y="22713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DFA0D-3283-427B-973A-510915EA5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3887" y="309527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079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43D0-E2B2-DFC3-D90D-948432A7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46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01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F8A80A-6853-9700-EDFA-AD2A2A0132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4113"/>
            <a:ext cx="12192000" cy="82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A581DA-BC66-B780-3F05-89C31584E4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4351"/>
            <a:ext cx="12192000" cy="80248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E943F-B767-E3EA-8A0C-C9AAE7D6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03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1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D5EB4-C10D-7911-F62C-8760F611B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4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6DC0B-D0A3-7167-D5C4-21189DC6C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690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E1E06D-39DB-2F82-E58F-326919DEEF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3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  <p:sldLayoutId id="2147483690" r:id="rId13"/>
    <p:sldLayoutId id="214748369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C3_1DADF0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A1_128068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CF_224DA15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Brown@fellowhealthpartners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ellowhealthpartners.com/" TargetMode="External"/><Relationship Id="rId5" Type="http://schemas.openxmlformats.org/officeDocument/2006/relationships/hyperlink" Target="mailto:philschrank@fellowhealthpartners.com" TargetMode="External"/><Relationship Id="rId4" Type="http://schemas.openxmlformats.org/officeDocument/2006/relationships/hyperlink" Target="mailto:EduardoBerenblum@fellowhealthpartners.co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ckershospitalreview.com/finance/combine-rpa-with-bpo-to-improve-revenue-cycle-performance-and-reduce-costs.html" TargetMode="External"/><Relationship Id="rId2" Type="http://schemas.openxmlformats.org/officeDocument/2006/relationships/hyperlink" Target="https://www.healthitoutcomes.com/doc/robotic-process-automation-in-revenue-cycle-a-report-from-the-front-0001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eckershospitalreview.com/finance/how-to-train-your-revenue-cycle-robot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5_EFCD4C5E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4736D-6DA2-853C-98C9-EAA237ED8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994"/>
            <a:ext cx="12192000" cy="8149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E16EF-F76B-9502-F4A6-A7DF8BB2952C}"/>
              </a:ext>
            </a:extLst>
          </p:cNvPr>
          <p:cNvSpPr txBox="1"/>
          <p:nvPr/>
        </p:nvSpPr>
        <p:spPr>
          <a:xfrm>
            <a:off x="1051034" y="4723673"/>
            <a:ext cx="10089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100"/>
              </a:spcAft>
              <a:buSzPts val="1000"/>
              <a:tabLst>
                <a:tab pos="457200" algn="l"/>
              </a:tabLst>
            </a:pPr>
            <a:r>
              <a:rPr lang="id-ID" sz="3600">
                <a:solidFill>
                  <a:schemeClr val="tx2"/>
                </a:solidFill>
                <a:latin typeface="Raleway Light" panose="020B0003030101060003" pitchFamily="34" charset="0"/>
              </a:rPr>
              <a:t>AUTOMATION UNLEASHED: </a:t>
            </a:r>
            <a:r>
              <a:rPr lang="id-ID" sz="3600" b="1">
                <a:solidFill>
                  <a:srgbClr val="EC8A2C"/>
                </a:solidFill>
                <a:latin typeface="Raleway" panose="020B0003030101060003" pitchFamily="34" charset="0"/>
              </a:rPr>
              <a:t>REVOLUTIONIZING BILLING PRACTICES </a:t>
            </a:r>
          </a:p>
          <a:p>
            <a:pPr marR="0" lvl="0" algn="ctr">
              <a:spcBef>
                <a:spcPts val="0"/>
              </a:spcBef>
              <a:spcAft>
                <a:spcPts val="100"/>
              </a:spcAft>
              <a:buSzPts val="1000"/>
              <a:tabLst>
                <a:tab pos="457200" algn="l"/>
              </a:tabLst>
            </a:pPr>
            <a:r>
              <a:rPr lang="id-ID" sz="3600" b="1">
                <a:solidFill>
                  <a:srgbClr val="EC8A2C"/>
                </a:solidFill>
                <a:latin typeface="Raleway" panose="020B0003030101060003" pitchFamily="34" charset="0"/>
              </a:rPr>
              <a:t>FOR TOMORROW’S SUCCESS</a:t>
            </a:r>
            <a:endParaRPr lang="en-US" sz="3600" ker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A logo with orange and black colors&#10;&#10;Description automatically generated with medium confidence">
            <a:extLst>
              <a:ext uri="{FF2B5EF4-FFF2-40B4-BE49-F238E27FC236}">
                <a16:creationId xmlns:a16="http://schemas.microsoft.com/office/drawing/2014/main" id="{A251C1EA-B5B8-8268-3683-7BAEAF14C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340100"/>
            <a:ext cx="4572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4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medical company&#10;&#10;Description automatically generated">
            <a:extLst>
              <a:ext uri="{FF2B5EF4-FFF2-40B4-BE49-F238E27FC236}">
                <a16:creationId xmlns:a16="http://schemas.microsoft.com/office/drawing/2014/main" id="{2E9CDD16-6F22-67E3-DB34-878EEA558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8502" r="3043" b="7174"/>
          <a:stretch/>
        </p:blipFill>
        <p:spPr>
          <a:xfrm>
            <a:off x="9816662" y="5764250"/>
            <a:ext cx="1814566" cy="794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2A733-94C9-D787-BE4E-66F512FDC192}"/>
              </a:ext>
            </a:extLst>
          </p:cNvPr>
          <p:cNvSpPr txBox="1"/>
          <p:nvPr/>
        </p:nvSpPr>
        <p:spPr>
          <a:xfrm>
            <a:off x="936877" y="3018364"/>
            <a:ext cx="10230441" cy="83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3600" b="1">
                <a:solidFill>
                  <a:srgbClr val="EB8B2D"/>
                </a:solidFill>
                <a:latin typeface="Raleway" panose="020B0003030101060003" pitchFamily="34" charset="0"/>
              </a:rPr>
              <a:t>REVENUE CYCLE RPA EXAMPLE</a:t>
            </a:r>
            <a:endParaRPr lang="id-ID" sz="3600" b="1">
              <a:solidFill>
                <a:srgbClr val="EB8B2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70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23C93F-0DF9-9F03-1707-F7F434591796}"/>
              </a:ext>
            </a:extLst>
          </p:cNvPr>
          <p:cNvSpPr/>
          <p:nvPr/>
        </p:nvSpPr>
        <p:spPr>
          <a:xfrm>
            <a:off x="7492025" y="861848"/>
            <a:ext cx="4694811" cy="5996151"/>
          </a:xfrm>
          <a:prstGeom prst="rect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23" name="Shape 5182"/>
          <p:cNvSpPr/>
          <p:nvPr/>
        </p:nvSpPr>
        <p:spPr>
          <a:xfrm>
            <a:off x="8076893" y="1635674"/>
            <a:ext cx="3487213" cy="32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ea typeface="Adobe Fan Heiti Std B" panose="020B0700000000000000" pitchFamily="34" charset="-128"/>
                <a:cs typeface="Calibri" panose="020F0502020204030204" pitchFamily="34" charset="0"/>
              </a:rPr>
              <a:t>THE PROBLEM:</a:t>
            </a: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d-ID" sz="2000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How to grow business 300% without having to hire, train and deploy three times more staff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6877" y="936312"/>
            <a:ext cx="496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>
                <a:solidFill>
                  <a:schemeClr val="tx2"/>
                </a:solidFill>
                <a:latin typeface="Raleway Light" panose="020B0003030101060003" pitchFamily="34" charset="0"/>
              </a:rPr>
              <a:t>PROJECT </a:t>
            </a:r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OVERVIEW</a:t>
            </a:r>
            <a:endParaRPr lang="id-ID" sz="2400" b="1">
              <a:solidFill>
                <a:srgbClr val="EB8B2D"/>
              </a:solidFill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051820" y="1520097"/>
            <a:ext cx="943117" cy="0"/>
          </a:xfrm>
          <a:prstGeom prst="line">
            <a:avLst/>
          </a:prstGeom>
          <a:ln w="57150">
            <a:solidFill>
              <a:srgbClr val="4A6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5182">
            <a:extLst>
              <a:ext uri="{FF2B5EF4-FFF2-40B4-BE49-F238E27FC236}">
                <a16:creationId xmlns:a16="http://schemas.microsoft.com/office/drawing/2014/main" id="{860C4CD5-7740-9613-4548-CB6B2471E826}"/>
              </a:ext>
            </a:extLst>
          </p:cNvPr>
          <p:cNvSpPr/>
          <p:nvPr/>
        </p:nvSpPr>
        <p:spPr>
          <a:xfrm>
            <a:off x="8082148" y="3605516"/>
            <a:ext cx="3487213" cy="32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ea typeface="Adobe Fan Heiti Std B" panose="020B0700000000000000" pitchFamily="34" charset="-128"/>
                <a:cs typeface="Calibri" panose="020F0502020204030204" pitchFamily="34" charset="0"/>
              </a:rPr>
              <a:t>SOLUTION</a:t>
            </a: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ea typeface="Adobe Fan Heiti Std B" panose="020B0700000000000000" pitchFamily="34" charset="-128"/>
                <a:cs typeface="Calibri" panose="020F0502020204030204" pitchFamily="34" charset="0"/>
              </a:rPr>
              <a:t>: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d-ID" sz="1600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Identified multiple opportunities to implement RPA and cognitive automation to reduce staff’s current workload, improve quality and consistency, and allow the organization to grow rapidly without a proportional increase in labor costs.</a:t>
            </a:r>
          </a:p>
          <a:p>
            <a:pPr marL="457200" indent="-457200">
              <a:buAutoNum type="arabicPeriod"/>
            </a:pPr>
            <a:endParaRPr lang="en-US" sz="2000">
              <a:solidFill>
                <a:schemeClr val="bg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36070-8B96-2584-6F51-20ECDAA209DF}"/>
              </a:ext>
            </a:extLst>
          </p:cNvPr>
          <p:cNvSpPr txBox="1"/>
          <p:nvPr/>
        </p:nvSpPr>
        <p:spPr>
          <a:xfrm>
            <a:off x="752014" y="3130717"/>
            <a:ext cx="6371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A physician-centric revenue cycle management company facing exponential growth across six global locations</a:t>
            </a:r>
          </a:p>
        </p:txBody>
      </p:sp>
    </p:spTree>
    <p:extLst>
      <p:ext uri="{BB962C8B-B14F-4D97-AF65-F5344CB8AC3E}">
        <p14:creationId xmlns:p14="http://schemas.microsoft.com/office/powerpoint/2010/main" val="4979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34" grpId="0"/>
      <p:bldP spid="5" grpId="0"/>
      <p:bldP spid="6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5"/>
          <p:cNvSpPr txBox="1"/>
          <p:nvPr/>
        </p:nvSpPr>
        <p:spPr>
          <a:xfrm>
            <a:off x="936874" y="942913"/>
            <a:ext cx="1033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EC8A2C"/>
                </a:solidFill>
                <a:latin typeface="Raleway" pitchFamily="2" charset="0"/>
              </a:rPr>
              <a:t>FINANCIAL IMPACT OF A SIMPLE AUTOMATION</a:t>
            </a:r>
            <a:endParaRPr lang="id-ID" sz="2400" b="1">
              <a:solidFill>
                <a:srgbClr val="EC8A2C"/>
              </a:solidFill>
              <a:latin typeface="Raleway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F64142-080E-90D0-3FD9-9DFCD0836942}"/>
              </a:ext>
            </a:extLst>
          </p:cNvPr>
          <p:cNvSpPr/>
          <p:nvPr/>
        </p:nvSpPr>
        <p:spPr>
          <a:xfrm>
            <a:off x="994348" y="1456170"/>
            <a:ext cx="10207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565656"/>
                </a:solidFill>
                <a:effectLst/>
              </a:rPr>
              <a:t>Applying RPA to automate claim statuses and take the next required action on the system is relatively simple and can result in significant savings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73EBDDB-E21B-033A-187E-5B97DC42A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772" y="2172833"/>
            <a:ext cx="5706407" cy="44366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8379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evron 35"/>
          <p:cNvSpPr/>
          <p:nvPr/>
        </p:nvSpPr>
        <p:spPr>
          <a:xfrm>
            <a:off x="936873" y="1722267"/>
            <a:ext cx="4788226" cy="1099627"/>
          </a:xfrm>
          <a:prstGeom prst="chevron">
            <a:avLst>
              <a:gd name="adj" fmla="val 32323"/>
            </a:avLst>
          </a:prstGeom>
          <a:solidFill>
            <a:srgbClr val="4A687E"/>
          </a:solidFill>
          <a:ln w="381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>
              <a:defRPr/>
            </a:pPr>
            <a:endParaRPr lang="en-US" sz="1351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DD280CE1-A48E-A03F-58AD-25CA2D77B410}"/>
              </a:ext>
            </a:extLst>
          </p:cNvPr>
          <p:cNvSpPr/>
          <p:nvPr/>
        </p:nvSpPr>
        <p:spPr>
          <a:xfrm>
            <a:off x="6466901" y="1722268"/>
            <a:ext cx="4966073" cy="1126346"/>
          </a:xfrm>
          <a:prstGeom prst="chevron">
            <a:avLst>
              <a:gd name="adj" fmla="val 32323"/>
            </a:avLst>
          </a:prstGeom>
          <a:solidFill>
            <a:srgbClr val="EB8B2D"/>
          </a:solidFill>
          <a:ln w="381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>
              <a:defRPr/>
            </a:pPr>
            <a:endParaRPr lang="en-US" sz="1351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3AB0E-923A-2EE7-DF30-8BC27BC94763}"/>
              </a:ext>
            </a:extLst>
          </p:cNvPr>
          <p:cNvSpPr/>
          <p:nvPr/>
        </p:nvSpPr>
        <p:spPr>
          <a:xfrm>
            <a:off x="6832331" y="1990761"/>
            <a:ext cx="4246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solidFill>
                  <a:schemeClr val="bg1"/>
                </a:solidFill>
                <a:effectLst/>
              </a:rPr>
              <a:t>Systematically measure and track benefits delivered </a:t>
            </a:r>
            <a:endParaRPr lang="en-US" sz="1600">
              <a:solidFill>
                <a:schemeClr val="bg1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B69BE0-2A15-CD3D-DF8D-C2FBE6108477}"/>
              </a:ext>
            </a:extLst>
          </p:cNvPr>
          <p:cNvSpPr/>
          <p:nvPr/>
        </p:nvSpPr>
        <p:spPr>
          <a:xfrm>
            <a:off x="1274656" y="2097769"/>
            <a:ext cx="40911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solidFill>
                  <a:schemeClr val="bg1"/>
                </a:solidFill>
                <a:effectLst/>
              </a:rPr>
              <a:t>Select </a:t>
            </a:r>
            <a:r>
              <a:rPr lang="en-US" sz="1600" b="1" i="1">
                <a:solidFill>
                  <a:schemeClr val="bg1"/>
                </a:solidFill>
              </a:rPr>
              <a:t>well-documented processes</a:t>
            </a:r>
            <a:endParaRPr lang="en-US" sz="1600">
              <a:solidFill>
                <a:schemeClr val="bg1"/>
              </a:solidFill>
              <a:effectLst/>
            </a:endParaRP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14A9E055-E57F-70E8-896D-863AD3A29B56}"/>
              </a:ext>
            </a:extLst>
          </p:cNvPr>
          <p:cNvSpPr/>
          <p:nvPr/>
        </p:nvSpPr>
        <p:spPr>
          <a:xfrm>
            <a:off x="936873" y="2928300"/>
            <a:ext cx="4788226" cy="1099627"/>
          </a:xfrm>
          <a:prstGeom prst="chevron">
            <a:avLst>
              <a:gd name="adj" fmla="val 32323"/>
            </a:avLst>
          </a:prstGeom>
          <a:solidFill>
            <a:srgbClr val="4A687E"/>
          </a:solidFill>
          <a:ln w="381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>
              <a:defRPr/>
            </a:pPr>
            <a:endParaRPr lang="en-US" sz="1351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768F6025-8B1D-FCF0-0FA0-B65ED32A3964}"/>
              </a:ext>
            </a:extLst>
          </p:cNvPr>
          <p:cNvSpPr/>
          <p:nvPr/>
        </p:nvSpPr>
        <p:spPr>
          <a:xfrm>
            <a:off x="6466901" y="2970273"/>
            <a:ext cx="4966073" cy="1084373"/>
          </a:xfrm>
          <a:prstGeom prst="chevron">
            <a:avLst>
              <a:gd name="adj" fmla="val 32323"/>
            </a:avLst>
          </a:prstGeom>
          <a:solidFill>
            <a:srgbClr val="EB8B2D"/>
          </a:solidFill>
          <a:ln w="381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>
              <a:defRPr/>
            </a:pPr>
            <a:endParaRPr lang="en-US" sz="1351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644-DE9E-446D-A885-C3134F948A8C}"/>
              </a:ext>
            </a:extLst>
          </p:cNvPr>
          <p:cNvSpPr/>
          <p:nvPr/>
        </p:nvSpPr>
        <p:spPr>
          <a:xfrm>
            <a:off x="6819412" y="3331636"/>
            <a:ext cx="4267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solidFill>
                  <a:schemeClr val="bg1"/>
                </a:solidFill>
                <a:effectLst/>
              </a:rPr>
              <a:t>Engage and build strong relationships with IT</a:t>
            </a:r>
            <a:endParaRPr lang="en-US" sz="1600">
              <a:solidFill>
                <a:schemeClr val="bg1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15E357-C631-C1F5-590B-DE5DB9EE2C3D}"/>
              </a:ext>
            </a:extLst>
          </p:cNvPr>
          <p:cNvSpPr/>
          <p:nvPr/>
        </p:nvSpPr>
        <p:spPr>
          <a:xfrm>
            <a:off x="1362202" y="3311355"/>
            <a:ext cx="3903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solidFill>
                  <a:schemeClr val="bg1"/>
                </a:solidFill>
                <a:effectLst/>
              </a:rPr>
              <a:t>Do not automate broken processes </a:t>
            </a:r>
            <a:endParaRPr lang="en-US" sz="1600">
              <a:solidFill>
                <a:schemeClr val="bg1"/>
              </a:solidFill>
              <a:effectLst/>
            </a:endParaRP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024EC9DF-913B-A3BE-A47B-FB5C3C4D3FCD}"/>
              </a:ext>
            </a:extLst>
          </p:cNvPr>
          <p:cNvSpPr/>
          <p:nvPr/>
        </p:nvSpPr>
        <p:spPr>
          <a:xfrm>
            <a:off x="1016201" y="4134330"/>
            <a:ext cx="4708898" cy="1099627"/>
          </a:xfrm>
          <a:prstGeom prst="chevron">
            <a:avLst>
              <a:gd name="adj" fmla="val 32323"/>
            </a:avLst>
          </a:prstGeom>
          <a:solidFill>
            <a:srgbClr val="4A687E"/>
          </a:solidFill>
          <a:ln w="381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>
              <a:defRPr/>
            </a:pPr>
            <a:endParaRPr lang="en-US" sz="1351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64D6403A-F6BB-5C31-A036-0BA1368D804B}"/>
              </a:ext>
            </a:extLst>
          </p:cNvPr>
          <p:cNvSpPr/>
          <p:nvPr/>
        </p:nvSpPr>
        <p:spPr>
          <a:xfrm>
            <a:off x="6466901" y="4156175"/>
            <a:ext cx="4966073" cy="1067678"/>
          </a:xfrm>
          <a:prstGeom prst="chevron">
            <a:avLst>
              <a:gd name="adj" fmla="val 32323"/>
            </a:avLst>
          </a:prstGeom>
          <a:solidFill>
            <a:srgbClr val="EB8B2D"/>
          </a:solidFill>
          <a:ln w="381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>
              <a:defRPr/>
            </a:pPr>
            <a:endParaRPr lang="en-US" sz="1351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365B0F-3A9C-004C-AE92-90F6D70E1251}"/>
              </a:ext>
            </a:extLst>
          </p:cNvPr>
          <p:cNvSpPr/>
          <p:nvPr/>
        </p:nvSpPr>
        <p:spPr>
          <a:xfrm>
            <a:off x="6851787" y="4510045"/>
            <a:ext cx="4246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solidFill>
                  <a:schemeClr val="bg1"/>
                </a:solidFill>
                <a:effectLst/>
              </a:rPr>
              <a:t>Conduct robust testing in multiple environments</a:t>
            </a:r>
            <a:endParaRPr lang="en-US" sz="1600">
              <a:solidFill>
                <a:schemeClr val="bg1"/>
              </a:solidFill>
              <a:effectLst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B84171-59C8-E948-8DC2-FCC904CF41BD}"/>
              </a:ext>
            </a:extLst>
          </p:cNvPr>
          <p:cNvSpPr/>
          <p:nvPr/>
        </p:nvSpPr>
        <p:spPr>
          <a:xfrm>
            <a:off x="1274650" y="4392220"/>
            <a:ext cx="4091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solidFill>
                  <a:srgbClr val="FFFFFF"/>
                </a:solidFill>
                <a:effectLst/>
              </a:rPr>
              <a:t>Monitor </a:t>
            </a:r>
            <a:r>
              <a:rPr lang="en-US" sz="1600" b="1" i="1">
                <a:solidFill>
                  <a:srgbClr val="FFFFFF"/>
                </a:solidFill>
              </a:rPr>
              <a:t>output </a:t>
            </a:r>
            <a:r>
              <a:rPr lang="en-US" sz="1600" b="1" i="1">
                <a:solidFill>
                  <a:srgbClr val="FFFFFF"/>
                </a:solidFill>
                <a:effectLst/>
              </a:rPr>
              <a:t>quality and invest heavily in exception management</a:t>
            </a:r>
            <a:endParaRPr lang="en-US" sz="1600">
              <a:solidFill>
                <a:srgbClr val="FFFFFF"/>
              </a:solidFill>
              <a:effectLst/>
            </a:endParaRPr>
          </a:p>
        </p:txBody>
      </p:sp>
      <p:sp>
        <p:nvSpPr>
          <p:cNvPr id="28" name="Chevron 27">
            <a:extLst>
              <a:ext uri="{FF2B5EF4-FFF2-40B4-BE49-F238E27FC236}">
                <a16:creationId xmlns:a16="http://schemas.microsoft.com/office/drawing/2014/main" id="{754F2919-163B-EF7C-D582-DA17B23D7D52}"/>
              </a:ext>
            </a:extLst>
          </p:cNvPr>
          <p:cNvSpPr/>
          <p:nvPr/>
        </p:nvSpPr>
        <p:spPr>
          <a:xfrm>
            <a:off x="1016200" y="5340359"/>
            <a:ext cx="4708899" cy="1099627"/>
          </a:xfrm>
          <a:prstGeom prst="chevron">
            <a:avLst>
              <a:gd name="adj" fmla="val 32323"/>
            </a:avLst>
          </a:prstGeom>
          <a:solidFill>
            <a:srgbClr val="4A687E"/>
          </a:solidFill>
          <a:ln w="381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>
              <a:defRPr/>
            </a:pPr>
            <a:endParaRPr lang="en-US" sz="1351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Chevron 28">
            <a:extLst>
              <a:ext uri="{FF2B5EF4-FFF2-40B4-BE49-F238E27FC236}">
                <a16:creationId xmlns:a16="http://schemas.microsoft.com/office/drawing/2014/main" id="{0B21F6EB-0063-5749-2836-2D49DE1D81A9}"/>
              </a:ext>
            </a:extLst>
          </p:cNvPr>
          <p:cNvSpPr/>
          <p:nvPr/>
        </p:nvSpPr>
        <p:spPr>
          <a:xfrm>
            <a:off x="6466901" y="5336832"/>
            <a:ext cx="4966073" cy="1148570"/>
          </a:xfrm>
          <a:prstGeom prst="chevron">
            <a:avLst>
              <a:gd name="adj" fmla="val 32323"/>
            </a:avLst>
          </a:prstGeom>
          <a:solidFill>
            <a:srgbClr val="EB8B2D"/>
          </a:solidFill>
          <a:ln w="381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>
              <a:defRPr/>
            </a:pPr>
            <a:endParaRPr lang="en-US" sz="1351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A24706-8F0F-E5A4-A458-63545DDAAF2C}"/>
              </a:ext>
            </a:extLst>
          </p:cNvPr>
          <p:cNvSpPr/>
          <p:nvPr/>
        </p:nvSpPr>
        <p:spPr>
          <a:xfrm>
            <a:off x="6916693" y="5475383"/>
            <a:ext cx="4121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solidFill>
                  <a:schemeClr val="bg1"/>
                </a:solidFill>
                <a:effectLst/>
              </a:rPr>
              <a:t>Have a production readiness checklist, and don’t overlook infrastructure and compliance requirements</a:t>
            </a:r>
            <a:endParaRPr lang="en-US" sz="1600">
              <a:solidFill>
                <a:schemeClr val="bg1"/>
              </a:solidFill>
              <a:effectLst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161424-1E7F-9D36-CC4C-275EEDE958B3}"/>
              </a:ext>
            </a:extLst>
          </p:cNvPr>
          <p:cNvSpPr/>
          <p:nvPr/>
        </p:nvSpPr>
        <p:spPr>
          <a:xfrm>
            <a:off x="1414389" y="5559652"/>
            <a:ext cx="3812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solidFill>
                  <a:schemeClr val="bg1"/>
                </a:solidFill>
                <a:effectLst/>
              </a:rPr>
              <a:t>Invest in comprehensive stakeholder management</a:t>
            </a:r>
            <a:endParaRPr lang="en-US" sz="1600">
              <a:solidFill>
                <a:schemeClr val="bg1"/>
              </a:solidFill>
              <a:effectLst/>
            </a:endParaRPr>
          </a:p>
          <a:p>
            <a:pPr algn="ctr"/>
            <a:endParaRPr lang="en-US" sz="1600">
              <a:solidFill>
                <a:schemeClr val="bg1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833D0-6F57-ECF1-A09F-75047C1DE6A7}"/>
              </a:ext>
            </a:extLst>
          </p:cNvPr>
          <p:cNvSpPr txBox="1"/>
          <p:nvPr/>
        </p:nvSpPr>
        <p:spPr>
          <a:xfrm>
            <a:off x="936874" y="936313"/>
            <a:ext cx="1072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>
                <a:solidFill>
                  <a:schemeClr val="tx2"/>
                </a:solidFill>
                <a:latin typeface="Raleway Light" panose="020B0003030101060003" pitchFamily="34" charset="0"/>
              </a:rPr>
              <a:t>ROBOTIC PROCESS AUTOMATION </a:t>
            </a:r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LESSONS LEARNED</a:t>
            </a:r>
            <a:endParaRPr lang="id-ID" sz="2400" b="1">
              <a:solidFill>
                <a:srgbClr val="EB8B2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5CB5B-F2C2-879E-CE12-331AACAA9F40}"/>
              </a:ext>
            </a:extLst>
          </p:cNvPr>
          <p:cNvSpPr txBox="1"/>
          <p:nvPr/>
        </p:nvSpPr>
        <p:spPr>
          <a:xfrm>
            <a:off x="407625" y="1415633"/>
            <a:ext cx="746374" cy="480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id-ID" sz="3200" b="1">
                <a:solidFill>
                  <a:srgbClr val="EB8B2D"/>
                </a:solidFill>
                <a:latin typeface="Raleway" panose="020B0003030101060003" pitchFamily="34" charset="0"/>
              </a:rPr>
              <a:t>01</a:t>
            </a:r>
          </a:p>
          <a:p>
            <a:pPr>
              <a:lnSpc>
                <a:spcPct val="250000"/>
              </a:lnSpc>
            </a:pPr>
            <a:r>
              <a:rPr lang="id-ID" sz="3200" b="1">
                <a:solidFill>
                  <a:srgbClr val="EB8B2D"/>
                </a:solidFill>
                <a:latin typeface="Raleway" panose="020B0003030101060003" pitchFamily="34" charset="0"/>
              </a:rPr>
              <a:t>02</a:t>
            </a:r>
          </a:p>
          <a:p>
            <a:pPr>
              <a:lnSpc>
                <a:spcPct val="250000"/>
              </a:lnSpc>
            </a:pPr>
            <a:r>
              <a:rPr lang="id-ID" sz="3200" b="1">
                <a:solidFill>
                  <a:srgbClr val="EB8B2D"/>
                </a:solidFill>
                <a:latin typeface="Raleway" panose="020B0003030101060003" pitchFamily="34" charset="0"/>
              </a:rPr>
              <a:t>03</a:t>
            </a:r>
          </a:p>
          <a:p>
            <a:pPr>
              <a:lnSpc>
                <a:spcPct val="250000"/>
              </a:lnSpc>
            </a:pPr>
            <a:r>
              <a:rPr lang="id-ID" sz="3200" b="1">
                <a:solidFill>
                  <a:srgbClr val="EB8B2D"/>
                </a:solidFill>
                <a:latin typeface="Raleway" panose="020B0003030101060003" pitchFamily="34" charset="0"/>
              </a:rPr>
              <a:t>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7A034-7567-56AF-0241-D1B34D89E68A}"/>
              </a:ext>
            </a:extLst>
          </p:cNvPr>
          <p:cNvSpPr txBox="1"/>
          <p:nvPr/>
        </p:nvSpPr>
        <p:spPr>
          <a:xfrm>
            <a:off x="6024401" y="1413800"/>
            <a:ext cx="746374" cy="480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id-ID" sz="3200" b="1">
                <a:solidFill>
                  <a:srgbClr val="EB8B2D"/>
                </a:solidFill>
                <a:latin typeface="Raleway" panose="020B0003030101060003" pitchFamily="34" charset="0"/>
              </a:rPr>
              <a:t>05</a:t>
            </a:r>
          </a:p>
          <a:p>
            <a:pPr>
              <a:lnSpc>
                <a:spcPct val="250000"/>
              </a:lnSpc>
            </a:pPr>
            <a:r>
              <a:rPr lang="id-ID" sz="3200" b="1">
                <a:solidFill>
                  <a:srgbClr val="EB8B2D"/>
                </a:solidFill>
                <a:latin typeface="Raleway" panose="020B0003030101060003" pitchFamily="34" charset="0"/>
              </a:rPr>
              <a:t>06</a:t>
            </a:r>
          </a:p>
          <a:p>
            <a:pPr>
              <a:lnSpc>
                <a:spcPct val="250000"/>
              </a:lnSpc>
            </a:pPr>
            <a:r>
              <a:rPr lang="id-ID" sz="3200" b="1">
                <a:solidFill>
                  <a:srgbClr val="EB8B2D"/>
                </a:solidFill>
                <a:latin typeface="Raleway" panose="020B0003030101060003" pitchFamily="34" charset="0"/>
              </a:rPr>
              <a:t>07</a:t>
            </a:r>
          </a:p>
          <a:p>
            <a:pPr>
              <a:lnSpc>
                <a:spcPct val="250000"/>
              </a:lnSpc>
            </a:pPr>
            <a:r>
              <a:rPr lang="id-ID" sz="3200" b="1">
                <a:solidFill>
                  <a:srgbClr val="EB8B2D"/>
                </a:solidFill>
                <a:latin typeface="Raleway" panose="020B0003030101060003" pitchFamily="34" charset="0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10405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medical company&#10;&#10;Description automatically generated">
            <a:extLst>
              <a:ext uri="{FF2B5EF4-FFF2-40B4-BE49-F238E27FC236}">
                <a16:creationId xmlns:a16="http://schemas.microsoft.com/office/drawing/2014/main" id="{2E9CDD16-6F22-67E3-DB34-878EEA558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8502" r="3043" b="7174"/>
          <a:stretch/>
        </p:blipFill>
        <p:spPr>
          <a:xfrm>
            <a:off x="9816662" y="5764250"/>
            <a:ext cx="1814566" cy="794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2A733-94C9-D787-BE4E-66F512FDC192}"/>
              </a:ext>
            </a:extLst>
          </p:cNvPr>
          <p:cNvSpPr txBox="1"/>
          <p:nvPr/>
        </p:nvSpPr>
        <p:spPr>
          <a:xfrm>
            <a:off x="936877" y="3028091"/>
            <a:ext cx="10230441" cy="83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3600" b="1">
                <a:solidFill>
                  <a:srgbClr val="EB8B2D"/>
                </a:solidFill>
                <a:latin typeface="Raleway" panose="020B0003030101060003" pitchFamily="34" charset="0"/>
              </a:rPr>
              <a:t>COGNITIVE AUTOMATION</a:t>
            </a:r>
            <a:endParaRPr lang="id-ID" sz="3600" b="1">
              <a:solidFill>
                <a:srgbClr val="EB8B2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921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29"/>
          <p:cNvSpPr>
            <a:spLocks/>
          </p:cNvSpPr>
          <p:nvPr/>
        </p:nvSpPr>
        <p:spPr bwMode="auto">
          <a:xfrm>
            <a:off x="3426246" y="2581506"/>
            <a:ext cx="8482988" cy="272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>
                <a:effectLst/>
              </a:rPr>
              <a:t>Emulates strengths of the human brain, including parallel processing &amp; associative memory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/>
              <a:t>P</a:t>
            </a:r>
            <a:r>
              <a:rPr lang="en-US" sz="1600">
                <a:effectLst/>
              </a:rPr>
              <a:t>rocesses structured and unstructured data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>
                <a:effectLst/>
              </a:rPr>
              <a:t>Understands/leverages big data in real time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/>
              <a:t>D</a:t>
            </a:r>
            <a:r>
              <a:rPr lang="en-US" sz="1600">
                <a:effectLst/>
              </a:rPr>
              <a:t>evelops context-based hypotheses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>
                <a:effectLst/>
              </a:rPr>
              <a:t>Converts text, images, and voice data into meaningful concepts and relationships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/>
              <a:t>P</a:t>
            </a:r>
            <a:r>
              <a:rPr lang="en-US" sz="1600">
                <a:effectLst/>
              </a:rPr>
              <a:t>redicts and recommends based on learned concepts and relationships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>
                <a:effectLst/>
              </a:rPr>
              <a:t>Understands environment and presents contextually relevant information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>
                <a:effectLst/>
              </a:rPr>
              <a:t>Interacts with humans in natural language, voice, and text</a:t>
            </a:r>
          </a:p>
        </p:txBody>
      </p:sp>
      <p:sp>
        <p:nvSpPr>
          <p:cNvPr id="39" name="Rectangle 129">
            <a:extLst>
              <a:ext uri="{FF2B5EF4-FFF2-40B4-BE49-F238E27FC236}">
                <a16:creationId xmlns:a16="http://schemas.microsoft.com/office/drawing/2014/main" id="{C669FCCD-CB14-E9E9-C08E-DF29E83F6F74}"/>
              </a:ext>
            </a:extLst>
          </p:cNvPr>
          <p:cNvSpPr>
            <a:spLocks/>
          </p:cNvSpPr>
          <p:nvPr/>
        </p:nvSpPr>
        <p:spPr bwMode="auto">
          <a:xfrm>
            <a:off x="2134765" y="6152520"/>
            <a:ext cx="2743200" cy="27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i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Fill in forms</a:t>
            </a:r>
            <a:endParaRPr lang="en-US" sz="120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936874" y="894273"/>
            <a:ext cx="1033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>
                <a:solidFill>
                  <a:schemeClr val="tx2"/>
                </a:solidFill>
                <a:latin typeface="Raleway Light" panose="020B0003030101060003" pitchFamily="34" charset="0"/>
              </a:rPr>
              <a:t>COGNITIVE AUTOMATION—</a:t>
            </a:r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WHAT IS IT?</a:t>
            </a:r>
            <a:endParaRPr lang="id-ID" sz="2400" b="1">
              <a:solidFill>
                <a:srgbClr val="EB8B2D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>
            <a:off x="1051820" y="1474313"/>
            <a:ext cx="943117" cy="0"/>
          </a:xfrm>
          <a:prstGeom prst="line">
            <a:avLst/>
          </a:prstGeom>
          <a:ln w="57150">
            <a:solidFill>
              <a:srgbClr val="4A6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4F64142-080E-90D0-3FD9-9DFCD0836942}"/>
              </a:ext>
            </a:extLst>
          </p:cNvPr>
          <p:cNvSpPr/>
          <p:nvPr/>
        </p:nvSpPr>
        <p:spPr>
          <a:xfrm>
            <a:off x="918148" y="1563285"/>
            <a:ext cx="10207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585858"/>
                </a:solidFill>
                <a:effectLst/>
              </a:rPr>
              <a:t>Cognitive systems employ algorithms to extract concepts and relationships from data and “understand” their meaning, learn independently </a:t>
            </a:r>
            <a:r>
              <a:rPr lang="en-US">
                <a:solidFill>
                  <a:srgbClr val="585858"/>
                </a:solidFill>
              </a:rPr>
              <a:t>from </a:t>
            </a:r>
            <a:r>
              <a:rPr lang="en-US">
                <a:solidFill>
                  <a:srgbClr val="585858"/>
                </a:solidFill>
                <a:effectLst/>
              </a:rPr>
              <a:t>data patterns and prior experience, and extend what either humans or machines could do on their own.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DD4520-39CE-0756-CF8E-C830011B8D5E}"/>
              </a:ext>
            </a:extLst>
          </p:cNvPr>
          <p:cNvSpPr/>
          <p:nvPr/>
        </p:nvSpPr>
        <p:spPr>
          <a:xfrm>
            <a:off x="918147" y="5963979"/>
            <a:ext cx="10355699" cy="657158"/>
          </a:xfrm>
          <a:prstGeom prst="rect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ectangle 129">
            <a:extLst>
              <a:ext uri="{FF2B5EF4-FFF2-40B4-BE49-F238E27FC236}">
                <a16:creationId xmlns:a16="http://schemas.microsoft.com/office/drawing/2014/main" id="{AA82E717-9F59-8486-F5A4-541C731B7D31}"/>
              </a:ext>
            </a:extLst>
          </p:cNvPr>
          <p:cNvSpPr>
            <a:spLocks/>
          </p:cNvSpPr>
          <p:nvPr/>
        </p:nvSpPr>
        <p:spPr bwMode="auto">
          <a:xfrm>
            <a:off x="1274878" y="6002110"/>
            <a:ext cx="9312332" cy="29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FF"/>
                </a:solidFill>
                <a:effectLst/>
              </a:rPr>
              <a:t>Cognitive computing can push past the limitations of human cognition and connect the dots between big data</a:t>
            </a:r>
            <a:r>
              <a:rPr lang="en-US">
                <a:solidFill>
                  <a:srgbClr val="FFFFFF"/>
                </a:solidFill>
              </a:rPr>
              <a:t> to </a:t>
            </a:r>
            <a:r>
              <a:rPr lang="en-US">
                <a:solidFill>
                  <a:srgbClr val="FFFFFF"/>
                </a:solidFill>
                <a:effectLst/>
              </a:rPr>
              <a:t>enable more informed decisions.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FC1132-3B49-FBA9-5890-C8F37715C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89" y="2647289"/>
            <a:ext cx="2248725" cy="31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29"/>
          <p:cNvSpPr>
            <a:spLocks/>
          </p:cNvSpPr>
          <p:nvPr/>
        </p:nvSpPr>
        <p:spPr bwMode="auto">
          <a:xfrm>
            <a:off x="3168774" y="3175353"/>
            <a:ext cx="5464890" cy="62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effectLst/>
              </a:rPr>
              <a:t>Automation of </a:t>
            </a:r>
            <a:r>
              <a:rPr lang="en-US" sz="1600" b="1">
                <a:effectLst/>
              </a:rPr>
              <a:t>repetitive processes with complex decisional junctions </a:t>
            </a:r>
            <a:r>
              <a:rPr lang="en-US" sz="1600">
                <a:effectLst/>
              </a:rPr>
              <a:t>and</a:t>
            </a:r>
            <a:r>
              <a:rPr lang="en-US" sz="1600" b="1">
                <a:effectLst/>
              </a:rPr>
              <a:t> human language interpretation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936874" y="991553"/>
            <a:ext cx="10336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>
                <a:solidFill>
                  <a:schemeClr val="tx2"/>
                </a:solidFill>
                <a:latin typeface="Raleway Light" panose="020B0003030101060003" pitchFamily="34" charset="0"/>
              </a:rPr>
              <a:t>COGNITIVE SOLUTIONS CAN BE CATEGORIZED </a:t>
            </a:r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BY THEIR SPECIFIC FEATURES AND BENEFITS</a:t>
            </a:r>
            <a:endParaRPr lang="id-ID" sz="2400" b="1">
              <a:solidFill>
                <a:srgbClr val="EB8B2D"/>
              </a:solidFill>
            </a:endParaRPr>
          </a:p>
        </p:txBody>
      </p:sp>
      <p:sp>
        <p:nvSpPr>
          <p:cNvPr id="4" name="Rectangle 129">
            <a:extLst>
              <a:ext uri="{FF2B5EF4-FFF2-40B4-BE49-F238E27FC236}">
                <a16:creationId xmlns:a16="http://schemas.microsoft.com/office/drawing/2014/main" id="{AA82E717-9F59-8486-F5A4-541C731B7D31}"/>
              </a:ext>
            </a:extLst>
          </p:cNvPr>
          <p:cNvSpPr>
            <a:spLocks/>
          </p:cNvSpPr>
          <p:nvPr/>
        </p:nvSpPr>
        <p:spPr bwMode="auto">
          <a:xfrm>
            <a:off x="1274879" y="2027240"/>
            <a:ext cx="9312332" cy="29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FF"/>
                </a:solidFill>
                <a:effectLst/>
              </a:rPr>
              <a:t>COGNITIVE SOLUTIONS</a:t>
            </a:r>
          </a:p>
        </p:txBody>
      </p:sp>
      <p:sp>
        <p:nvSpPr>
          <p:cNvPr id="13" name="Rectangle 129">
            <a:extLst>
              <a:ext uri="{FF2B5EF4-FFF2-40B4-BE49-F238E27FC236}">
                <a16:creationId xmlns:a16="http://schemas.microsoft.com/office/drawing/2014/main" id="{D4751408-E7CE-6AFC-8A9D-7DACC77F7F39}"/>
              </a:ext>
            </a:extLst>
          </p:cNvPr>
          <p:cNvSpPr>
            <a:spLocks/>
          </p:cNvSpPr>
          <p:nvPr/>
        </p:nvSpPr>
        <p:spPr bwMode="auto">
          <a:xfrm>
            <a:off x="987810" y="2420091"/>
            <a:ext cx="10286037" cy="29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i="1">
                <a:solidFill>
                  <a:schemeClr val="accent5">
                    <a:lumMod val="50000"/>
                  </a:schemeClr>
                </a:solidFill>
                <a:effectLst/>
              </a:rPr>
              <a:t>SOLUTION		                DESCRIPTION	                                              BUSINESS DRIVERS		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38483D-09E7-DC2C-4B60-F9C44425A1E3}"/>
              </a:ext>
            </a:extLst>
          </p:cNvPr>
          <p:cNvSpPr/>
          <p:nvPr/>
        </p:nvSpPr>
        <p:spPr>
          <a:xfrm>
            <a:off x="861802" y="2803215"/>
            <a:ext cx="1329671" cy="1133765"/>
          </a:xfrm>
          <a:prstGeom prst="ellipse">
            <a:avLst/>
          </a:prstGeom>
          <a:solidFill>
            <a:srgbClr val="4A6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D90C8A-8EF7-CF51-626B-C7BDF762C106}"/>
              </a:ext>
            </a:extLst>
          </p:cNvPr>
          <p:cNvSpPr/>
          <p:nvPr/>
        </p:nvSpPr>
        <p:spPr>
          <a:xfrm>
            <a:off x="861802" y="4089324"/>
            <a:ext cx="1309897" cy="1180843"/>
          </a:xfrm>
          <a:prstGeom prst="ellipse">
            <a:avLst/>
          </a:prstGeom>
          <a:solidFill>
            <a:srgbClr val="84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A815744-0000-8BFE-8DDD-C64C4556C571}"/>
              </a:ext>
            </a:extLst>
          </p:cNvPr>
          <p:cNvSpPr/>
          <p:nvPr/>
        </p:nvSpPr>
        <p:spPr>
          <a:xfrm flipH="1">
            <a:off x="890987" y="5463073"/>
            <a:ext cx="1309896" cy="1114243"/>
          </a:xfrm>
          <a:prstGeom prst="ellipse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B3A8FD-9A80-32A1-5217-0069BA550D64}"/>
              </a:ext>
            </a:extLst>
          </p:cNvPr>
          <p:cNvSpPr txBox="1"/>
          <p:nvPr/>
        </p:nvSpPr>
        <p:spPr>
          <a:xfrm>
            <a:off x="831910" y="5672957"/>
            <a:ext cx="1424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COGNITIVE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2BFD27-1F38-A368-C79D-012F1FBABBF3}"/>
              </a:ext>
            </a:extLst>
          </p:cNvPr>
          <p:cNvSpPr txBox="1"/>
          <p:nvPr/>
        </p:nvSpPr>
        <p:spPr>
          <a:xfrm>
            <a:off x="831910" y="3022189"/>
            <a:ext cx="140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COGNITIVE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AUTOMATION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34E5A2-4558-E9D4-43C7-0C6E74CA59C6}"/>
              </a:ext>
            </a:extLst>
          </p:cNvPr>
          <p:cNvSpPr txBox="1"/>
          <p:nvPr/>
        </p:nvSpPr>
        <p:spPr>
          <a:xfrm>
            <a:off x="939174" y="4383932"/>
            <a:ext cx="116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COGNITIVE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INSIGHTS</a:t>
            </a:r>
          </a:p>
        </p:txBody>
      </p:sp>
      <p:sp>
        <p:nvSpPr>
          <p:cNvPr id="22" name="Rectangle 129">
            <a:extLst>
              <a:ext uri="{FF2B5EF4-FFF2-40B4-BE49-F238E27FC236}">
                <a16:creationId xmlns:a16="http://schemas.microsoft.com/office/drawing/2014/main" id="{169C80A9-CFDF-5A22-B183-F62A46678C47}"/>
              </a:ext>
            </a:extLst>
          </p:cNvPr>
          <p:cNvSpPr>
            <a:spLocks/>
          </p:cNvSpPr>
          <p:nvPr/>
        </p:nvSpPr>
        <p:spPr bwMode="auto">
          <a:xfrm>
            <a:off x="8813008" y="2776232"/>
            <a:ext cx="914401" cy="45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 i="1">
                <a:solidFill>
                  <a:schemeClr val="accent5">
                    <a:lumMod val="50000"/>
                  </a:schemeClr>
                </a:solidFill>
                <a:effectLst/>
              </a:rPr>
              <a:t>Cost</a:t>
            </a:r>
          </a:p>
        </p:txBody>
      </p:sp>
      <p:sp>
        <p:nvSpPr>
          <p:cNvPr id="23" name="Rectangle 129">
            <a:extLst>
              <a:ext uri="{FF2B5EF4-FFF2-40B4-BE49-F238E27FC236}">
                <a16:creationId xmlns:a16="http://schemas.microsoft.com/office/drawing/2014/main" id="{234C49DB-ECC6-90B4-262E-E9C6E4DED557}"/>
              </a:ext>
            </a:extLst>
          </p:cNvPr>
          <p:cNvSpPr>
            <a:spLocks/>
          </p:cNvSpPr>
          <p:nvPr/>
        </p:nvSpPr>
        <p:spPr bwMode="auto">
          <a:xfrm>
            <a:off x="9719899" y="2785056"/>
            <a:ext cx="914401" cy="40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 i="1">
                <a:solidFill>
                  <a:schemeClr val="accent5">
                    <a:lumMod val="50000"/>
                  </a:schemeClr>
                </a:solidFill>
                <a:effectLst/>
              </a:rPr>
              <a:t>Revenue</a:t>
            </a:r>
          </a:p>
        </p:txBody>
      </p:sp>
      <p:sp>
        <p:nvSpPr>
          <p:cNvPr id="24" name="Rectangle 129">
            <a:extLst>
              <a:ext uri="{FF2B5EF4-FFF2-40B4-BE49-F238E27FC236}">
                <a16:creationId xmlns:a16="http://schemas.microsoft.com/office/drawing/2014/main" id="{9AC0684B-9B93-C26E-7C2B-D8F7FD1A85C6}"/>
              </a:ext>
            </a:extLst>
          </p:cNvPr>
          <p:cNvSpPr>
            <a:spLocks/>
          </p:cNvSpPr>
          <p:nvPr/>
        </p:nvSpPr>
        <p:spPr bwMode="auto">
          <a:xfrm>
            <a:off x="3168774" y="4396247"/>
            <a:ext cx="5464890" cy="57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effectLst/>
              </a:rPr>
              <a:t>Identification of </a:t>
            </a:r>
            <a:r>
              <a:rPr lang="en-US" sz="1600" b="1">
                <a:effectLst/>
              </a:rPr>
              <a:t>relations </a:t>
            </a:r>
            <a:r>
              <a:rPr lang="en-US" sz="1600">
                <a:effectLst/>
              </a:rPr>
              <a:t>between variables coming from </a:t>
            </a:r>
            <a:r>
              <a:rPr lang="en-US" sz="1600" b="1">
                <a:effectLst/>
              </a:rPr>
              <a:t>billions of data sources real time</a:t>
            </a:r>
            <a:r>
              <a:rPr lang="en-US" sz="1600">
                <a:effectLst/>
              </a:rPr>
              <a:t> to derive </a:t>
            </a:r>
            <a:r>
              <a:rPr lang="en-US" sz="1600" b="1">
                <a:effectLst/>
              </a:rPr>
              <a:t>useful insights</a:t>
            </a:r>
          </a:p>
        </p:txBody>
      </p:sp>
      <p:sp>
        <p:nvSpPr>
          <p:cNvPr id="25" name="Rectangle 129">
            <a:extLst>
              <a:ext uri="{FF2B5EF4-FFF2-40B4-BE49-F238E27FC236}">
                <a16:creationId xmlns:a16="http://schemas.microsoft.com/office/drawing/2014/main" id="{04AC1F85-37F4-6B12-A9F2-C445FA3008C0}"/>
              </a:ext>
            </a:extLst>
          </p:cNvPr>
          <p:cNvSpPr>
            <a:spLocks/>
          </p:cNvSpPr>
          <p:nvPr/>
        </p:nvSpPr>
        <p:spPr bwMode="auto">
          <a:xfrm>
            <a:off x="3160019" y="5730623"/>
            <a:ext cx="54434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effectLst/>
              </a:rPr>
              <a:t>Improvement of client’s needs understanding through mass -customization, </a:t>
            </a:r>
            <a:r>
              <a:rPr lang="en-US" sz="1600" b="1">
                <a:effectLst/>
              </a:rPr>
              <a:t>influencing desired actions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D4BCF7-4ED4-DF31-7682-4F3C9D1EE07E}"/>
              </a:ext>
            </a:extLst>
          </p:cNvPr>
          <p:cNvCxnSpPr>
            <a:cxnSpLocks/>
          </p:cNvCxnSpPr>
          <p:nvPr/>
        </p:nvCxnSpPr>
        <p:spPr>
          <a:xfrm>
            <a:off x="918148" y="4020188"/>
            <a:ext cx="10621811" cy="60592"/>
          </a:xfrm>
          <a:prstGeom prst="line">
            <a:avLst/>
          </a:prstGeom>
          <a:ln w="6350">
            <a:solidFill>
              <a:schemeClr val="tx2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BB898BE-6F6F-D391-EC8E-B98AD84F378F}"/>
              </a:ext>
            </a:extLst>
          </p:cNvPr>
          <p:cNvCxnSpPr>
            <a:cxnSpLocks/>
          </p:cNvCxnSpPr>
          <p:nvPr/>
        </p:nvCxnSpPr>
        <p:spPr>
          <a:xfrm>
            <a:off x="896928" y="5387929"/>
            <a:ext cx="10621811" cy="60592"/>
          </a:xfrm>
          <a:prstGeom prst="line">
            <a:avLst/>
          </a:prstGeom>
          <a:ln w="6350">
            <a:solidFill>
              <a:schemeClr val="tx2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Donut 39">
            <a:extLst>
              <a:ext uri="{FF2B5EF4-FFF2-40B4-BE49-F238E27FC236}">
                <a16:creationId xmlns:a16="http://schemas.microsoft.com/office/drawing/2014/main" id="{BF3F8071-4055-CA28-A6FA-1A6B5E8B3780}"/>
              </a:ext>
            </a:extLst>
          </p:cNvPr>
          <p:cNvSpPr/>
          <p:nvPr/>
        </p:nvSpPr>
        <p:spPr>
          <a:xfrm>
            <a:off x="9282544" y="3082896"/>
            <a:ext cx="902826" cy="842352"/>
          </a:xfrm>
          <a:prstGeom prst="donut">
            <a:avLst>
              <a:gd name="adj" fmla="val 1476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4000">
                <a:schemeClr val="accent1">
                  <a:shade val="67500"/>
                  <a:satMod val="115000"/>
                  <a:lumMod val="0"/>
                  <a:lumOff val="10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8D513D-6E8D-5D4C-DF40-D57930263690}"/>
              </a:ext>
            </a:extLst>
          </p:cNvPr>
          <p:cNvSpPr/>
          <p:nvPr/>
        </p:nvSpPr>
        <p:spPr>
          <a:xfrm>
            <a:off x="5258765" y="3618654"/>
            <a:ext cx="1211483" cy="364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41">
            <a:extLst>
              <a:ext uri="{FF2B5EF4-FFF2-40B4-BE49-F238E27FC236}">
                <a16:creationId xmlns:a16="http://schemas.microsoft.com/office/drawing/2014/main" id="{D3A32A42-AA64-68B0-D2C5-3D860C419C34}"/>
              </a:ext>
            </a:extLst>
          </p:cNvPr>
          <p:cNvSpPr/>
          <p:nvPr/>
        </p:nvSpPr>
        <p:spPr>
          <a:xfrm rot="18325938">
            <a:off x="9705688" y="3280246"/>
            <a:ext cx="126687" cy="393932"/>
          </a:xfrm>
          <a:prstGeom prst="upArrow">
            <a:avLst/>
          </a:prstGeom>
          <a:solidFill>
            <a:srgbClr val="EC8A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nut 42">
            <a:extLst>
              <a:ext uri="{FF2B5EF4-FFF2-40B4-BE49-F238E27FC236}">
                <a16:creationId xmlns:a16="http://schemas.microsoft.com/office/drawing/2014/main" id="{A251F178-D35E-E36A-5373-C1F94A5C53BD}"/>
              </a:ext>
            </a:extLst>
          </p:cNvPr>
          <p:cNvSpPr/>
          <p:nvPr/>
        </p:nvSpPr>
        <p:spPr>
          <a:xfrm>
            <a:off x="9296049" y="4359888"/>
            <a:ext cx="902826" cy="842352"/>
          </a:xfrm>
          <a:prstGeom prst="donut">
            <a:avLst>
              <a:gd name="adj" fmla="val 1476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4000">
                <a:schemeClr val="accent1">
                  <a:shade val="67500"/>
                  <a:satMod val="115000"/>
                  <a:lumMod val="0"/>
                  <a:lumOff val="10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Up Arrow 44">
            <a:extLst>
              <a:ext uri="{FF2B5EF4-FFF2-40B4-BE49-F238E27FC236}">
                <a16:creationId xmlns:a16="http://schemas.microsoft.com/office/drawing/2014/main" id="{738B4010-7B60-941D-B43E-6D158F863A7A}"/>
              </a:ext>
            </a:extLst>
          </p:cNvPr>
          <p:cNvSpPr/>
          <p:nvPr/>
        </p:nvSpPr>
        <p:spPr>
          <a:xfrm>
            <a:off x="9666370" y="4562779"/>
            <a:ext cx="126687" cy="393932"/>
          </a:xfrm>
          <a:prstGeom prst="upArrow">
            <a:avLst/>
          </a:prstGeom>
          <a:solidFill>
            <a:srgbClr val="EC8A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>
            <a:extLst>
              <a:ext uri="{FF2B5EF4-FFF2-40B4-BE49-F238E27FC236}">
                <a16:creationId xmlns:a16="http://schemas.microsoft.com/office/drawing/2014/main" id="{558554E3-6A37-9AF1-9C52-F74976E296A3}"/>
              </a:ext>
            </a:extLst>
          </p:cNvPr>
          <p:cNvSpPr/>
          <p:nvPr/>
        </p:nvSpPr>
        <p:spPr>
          <a:xfrm>
            <a:off x="9309554" y="5704976"/>
            <a:ext cx="902826" cy="842352"/>
          </a:xfrm>
          <a:prstGeom prst="donut">
            <a:avLst>
              <a:gd name="adj" fmla="val 1476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4000">
                <a:schemeClr val="accent1">
                  <a:shade val="67500"/>
                  <a:satMod val="115000"/>
                  <a:lumMod val="0"/>
                  <a:lumOff val="10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D5CE80-4FAE-035B-8C64-2B49F762884F}"/>
              </a:ext>
            </a:extLst>
          </p:cNvPr>
          <p:cNvSpPr/>
          <p:nvPr/>
        </p:nvSpPr>
        <p:spPr>
          <a:xfrm>
            <a:off x="5285775" y="6192094"/>
            <a:ext cx="1211483" cy="364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>
            <a:extLst>
              <a:ext uri="{FF2B5EF4-FFF2-40B4-BE49-F238E27FC236}">
                <a16:creationId xmlns:a16="http://schemas.microsoft.com/office/drawing/2014/main" id="{AC4A830C-9BA4-7C82-BED7-408122B74863}"/>
              </a:ext>
            </a:extLst>
          </p:cNvPr>
          <p:cNvSpPr/>
          <p:nvPr/>
        </p:nvSpPr>
        <p:spPr>
          <a:xfrm rot="2640748">
            <a:off x="9683572" y="5867108"/>
            <a:ext cx="126687" cy="393932"/>
          </a:xfrm>
          <a:prstGeom prst="upArrow">
            <a:avLst/>
          </a:prstGeom>
          <a:solidFill>
            <a:srgbClr val="EC8A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8D513D-6E8D-5D4C-DF40-D57930263690}"/>
              </a:ext>
            </a:extLst>
          </p:cNvPr>
          <p:cNvSpPr/>
          <p:nvPr/>
        </p:nvSpPr>
        <p:spPr>
          <a:xfrm>
            <a:off x="9130549" y="3587762"/>
            <a:ext cx="1211483" cy="364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099D15-5B20-F9DF-AC29-65BC44F5DE8A}"/>
              </a:ext>
            </a:extLst>
          </p:cNvPr>
          <p:cNvSpPr/>
          <p:nvPr/>
        </p:nvSpPr>
        <p:spPr>
          <a:xfrm>
            <a:off x="9144054" y="4874482"/>
            <a:ext cx="1211483" cy="364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D5CE80-4FAE-035B-8C64-2B49F762884F}"/>
              </a:ext>
            </a:extLst>
          </p:cNvPr>
          <p:cNvSpPr/>
          <p:nvPr/>
        </p:nvSpPr>
        <p:spPr>
          <a:xfrm>
            <a:off x="9152411" y="6130311"/>
            <a:ext cx="1211483" cy="467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medical company&#10;&#10;Description automatically generated">
            <a:extLst>
              <a:ext uri="{FF2B5EF4-FFF2-40B4-BE49-F238E27FC236}">
                <a16:creationId xmlns:a16="http://schemas.microsoft.com/office/drawing/2014/main" id="{2E9CDD16-6F22-67E3-DB34-878EEA558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8502" r="3043" b="7174"/>
          <a:stretch/>
        </p:blipFill>
        <p:spPr>
          <a:xfrm>
            <a:off x="9816662" y="5764250"/>
            <a:ext cx="1814566" cy="794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2A733-94C9-D787-BE4E-66F512FDC192}"/>
              </a:ext>
            </a:extLst>
          </p:cNvPr>
          <p:cNvSpPr txBox="1"/>
          <p:nvPr/>
        </p:nvSpPr>
        <p:spPr>
          <a:xfrm>
            <a:off x="936877" y="2638985"/>
            <a:ext cx="10230441" cy="166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3600" b="1">
                <a:solidFill>
                  <a:srgbClr val="EB8B2D"/>
                </a:solidFill>
                <a:latin typeface="Raleway" panose="020B0003030101060003" pitchFamily="34" charset="0"/>
              </a:rPr>
              <a:t>RPA AND COGNITIVE APPLICATIONS IN REVENUE CYCLE</a:t>
            </a:r>
            <a:endParaRPr lang="id-ID" sz="3600" b="1">
              <a:solidFill>
                <a:srgbClr val="EB8B2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67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>
            <a:extLst>
              <a:ext uri="{FF2B5EF4-FFF2-40B4-BE49-F238E27FC236}">
                <a16:creationId xmlns:a16="http://schemas.microsoft.com/office/drawing/2014/main" id="{D48B008A-5529-56BF-65E0-1C0F09100DF1}"/>
              </a:ext>
            </a:extLst>
          </p:cNvPr>
          <p:cNvSpPr/>
          <p:nvPr/>
        </p:nvSpPr>
        <p:spPr>
          <a:xfrm>
            <a:off x="9747400" y="1932309"/>
            <a:ext cx="1969623" cy="246550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2964936-CBE1-AD9A-4885-18EF41CF0065}"/>
              </a:ext>
            </a:extLst>
          </p:cNvPr>
          <p:cNvSpPr/>
          <p:nvPr/>
        </p:nvSpPr>
        <p:spPr>
          <a:xfrm>
            <a:off x="5082845" y="1965259"/>
            <a:ext cx="2043108" cy="3018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7B71B89-5B6D-7D72-4D09-3D2E5DDD8B2A}"/>
              </a:ext>
            </a:extLst>
          </p:cNvPr>
          <p:cNvSpPr/>
          <p:nvPr/>
        </p:nvSpPr>
        <p:spPr>
          <a:xfrm>
            <a:off x="2566619" y="1958778"/>
            <a:ext cx="2043108" cy="2854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C24DB8A-A758-9E5E-6F24-8704FBFBDAA0}"/>
              </a:ext>
            </a:extLst>
          </p:cNvPr>
          <p:cNvSpPr/>
          <p:nvPr/>
        </p:nvSpPr>
        <p:spPr>
          <a:xfrm>
            <a:off x="9740920" y="4448062"/>
            <a:ext cx="1969623" cy="22297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67868" y="1526606"/>
            <a:ext cx="4114800" cy="26738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lang="en-US" sz="1600" b="1" spc="-35">
                <a:solidFill>
                  <a:srgbClr val="FFFFFF"/>
                </a:solidFill>
                <a:latin typeface="Calibri"/>
                <a:cs typeface="Calibri"/>
              </a:rPr>
              <a:t>FRONT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6255" y="1541847"/>
            <a:ext cx="1984375" cy="26674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0320" rIns="0" bIns="0" rtlCol="0">
            <a:spAutoFit/>
          </a:bodyPr>
          <a:lstStyle/>
          <a:p>
            <a:pPr marL="173355" algn="ctr">
              <a:lnSpc>
                <a:spcPct val="100000"/>
              </a:lnSpc>
              <a:spcBef>
                <a:spcPts val="160"/>
              </a:spcBef>
            </a:pPr>
            <a:r>
              <a:rPr lang="en-US" sz="1600" b="1">
                <a:solidFill>
                  <a:srgbClr val="FFFFFF"/>
                </a:solidFill>
                <a:latin typeface="Calibri"/>
                <a:cs typeface="Calibri"/>
              </a:rPr>
              <a:t>MIDDLE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1419" y="1541847"/>
            <a:ext cx="4159250" cy="26674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0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lang="en-US" sz="1600" b="1" spc="-35">
                <a:solidFill>
                  <a:srgbClr val="FFFFFF"/>
                </a:solidFill>
                <a:latin typeface="Calibri"/>
                <a:cs typeface="Calibri"/>
              </a:rPr>
              <a:t>BACK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3435" y="2515709"/>
            <a:ext cx="1828800" cy="323165"/>
          </a:xfrm>
          <a:prstGeom prst="rect">
            <a:avLst/>
          </a:prstGeom>
          <a:solidFill>
            <a:schemeClr val="bg2">
              <a:lumMod val="75000"/>
            </a:schemeClr>
          </a:solidFill>
          <a:ln w="9144">
            <a:noFill/>
          </a:ln>
        </p:spPr>
        <p:txBody>
          <a:bodyPr vert="horz" wrap="square" lIns="0" tIns="1066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40"/>
              </a:spcBef>
            </a:pP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83707" y="2925080"/>
            <a:ext cx="1828800" cy="323806"/>
          </a:xfrm>
          <a:prstGeom prst="rect">
            <a:avLst/>
          </a:prstGeom>
          <a:solidFill>
            <a:srgbClr val="EC8A2C"/>
          </a:solidFill>
          <a:ln w="9144">
            <a:noFill/>
          </a:ln>
        </p:spPr>
        <p:txBody>
          <a:bodyPr vert="horz" wrap="square" lIns="0" tIns="107314" rIns="0" bIns="0" rtlCol="0">
            <a:spAutoFit/>
          </a:bodyPr>
          <a:lstStyle/>
          <a:p>
            <a:pPr marL="599440">
              <a:lnSpc>
                <a:spcPct val="100000"/>
              </a:lnSpc>
              <a:spcBef>
                <a:spcPts val="844"/>
              </a:spcBef>
            </a:pP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539473" y="3428209"/>
            <a:ext cx="1993900" cy="2453533"/>
            <a:chOff x="7546847" y="4020311"/>
            <a:chExt cx="1993900" cy="1938655"/>
          </a:xfrm>
        </p:grpSpPr>
        <p:sp>
          <p:nvSpPr>
            <p:cNvPr id="24" name="object 24"/>
            <p:cNvSpPr/>
            <p:nvPr/>
          </p:nvSpPr>
          <p:spPr>
            <a:xfrm>
              <a:off x="7551419" y="4024883"/>
              <a:ext cx="1984375" cy="1929764"/>
            </a:xfrm>
            <a:custGeom>
              <a:avLst/>
              <a:gdLst/>
              <a:ahLst/>
              <a:cxnLst/>
              <a:rect l="l" t="t" r="r" b="b"/>
              <a:pathLst>
                <a:path w="1984375" h="1929764">
                  <a:moveTo>
                    <a:pt x="1984248" y="0"/>
                  </a:moveTo>
                  <a:lnTo>
                    <a:pt x="0" y="0"/>
                  </a:lnTo>
                  <a:lnTo>
                    <a:pt x="0" y="1929383"/>
                  </a:lnTo>
                  <a:lnTo>
                    <a:pt x="1984248" y="1929383"/>
                  </a:lnTo>
                  <a:lnTo>
                    <a:pt x="198424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51419" y="4024883"/>
              <a:ext cx="1984375" cy="1929764"/>
            </a:xfrm>
            <a:custGeom>
              <a:avLst/>
              <a:gdLst/>
              <a:ahLst/>
              <a:cxnLst/>
              <a:rect l="l" t="t" r="r" b="b"/>
              <a:pathLst>
                <a:path w="1984375" h="1929764">
                  <a:moveTo>
                    <a:pt x="0" y="1929383"/>
                  </a:moveTo>
                  <a:lnTo>
                    <a:pt x="1984248" y="1929383"/>
                  </a:lnTo>
                  <a:lnTo>
                    <a:pt x="1984248" y="0"/>
                  </a:lnTo>
                  <a:lnTo>
                    <a:pt x="0" y="0"/>
                  </a:lnTo>
                  <a:lnTo>
                    <a:pt x="0" y="1929383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035214" y="3498303"/>
            <a:ext cx="9969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777777"/>
                </a:solidFill>
                <a:latin typeface="Verdana"/>
                <a:cs typeface="Verdana"/>
              </a:rPr>
              <a:t>Payment</a:t>
            </a:r>
            <a:r>
              <a:rPr sz="1400" b="1" spc="-50">
                <a:solidFill>
                  <a:srgbClr val="777777"/>
                </a:solidFill>
                <a:latin typeface="Verdana"/>
                <a:cs typeface="Verdana"/>
              </a:rPr>
              <a:t> </a:t>
            </a:r>
            <a:r>
              <a:rPr sz="1400" b="1" spc="-10">
                <a:solidFill>
                  <a:srgbClr val="777777"/>
                </a:solidFill>
                <a:latin typeface="Verdana"/>
                <a:cs typeface="Verdana"/>
              </a:rPr>
              <a:t>Posting</a:t>
            </a:r>
            <a:endParaRPr sz="1400">
              <a:solidFill>
                <a:srgbClr val="777777"/>
              </a:solidFill>
              <a:latin typeface="Verdana"/>
              <a:cs typeface="Verdan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546847" y="1933643"/>
            <a:ext cx="1993900" cy="1495357"/>
            <a:chOff x="7546847" y="1589532"/>
            <a:chExt cx="1993900" cy="2350135"/>
          </a:xfrm>
        </p:grpSpPr>
        <p:sp>
          <p:nvSpPr>
            <p:cNvPr id="37" name="object 37"/>
            <p:cNvSpPr/>
            <p:nvPr/>
          </p:nvSpPr>
          <p:spPr>
            <a:xfrm>
              <a:off x="7551419" y="1594104"/>
              <a:ext cx="1984375" cy="2341245"/>
            </a:xfrm>
            <a:custGeom>
              <a:avLst/>
              <a:gdLst/>
              <a:ahLst/>
              <a:cxnLst/>
              <a:rect l="l" t="t" r="r" b="b"/>
              <a:pathLst>
                <a:path w="1984375" h="2341245">
                  <a:moveTo>
                    <a:pt x="1984248" y="0"/>
                  </a:moveTo>
                  <a:lnTo>
                    <a:pt x="0" y="0"/>
                  </a:lnTo>
                  <a:lnTo>
                    <a:pt x="0" y="2340864"/>
                  </a:lnTo>
                  <a:lnTo>
                    <a:pt x="1984248" y="2340864"/>
                  </a:lnTo>
                  <a:lnTo>
                    <a:pt x="1984248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51419" y="1594104"/>
              <a:ext cx="1984375" cy="2341245"/>
            </a:xfrm>
            <a:custGeom>
              <a:avLst/>
              <a:gdLst/>
              <a:ahLst/>
              <a:cxnLst/>
              <a:rect l="l" t="t" r="r" b="b"/>
              <a:pathLst>
                <a:path w="1984375" h="2341245">
                  <a:moveTo>
                    <a:pt x="0" y="2340864"/>
                  </a:moveTo>
                  <a:lnTo>
                    <a:pt x="1984248" y="2340864"/>
                  </a:lnTo>
                  <a:lnTo>
                    <a:pt x="1984248" y="0"/>
                  </a:lnTo>
                  <a:lnTo>
                    <a:pt x="0" y="0"/>
                  </a:lnTo>
                  <a:lnTo>
                    <a:pt x="0" y="2340864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203822" y="2068337"/>
            <a:ext cx="785406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400" b="1" spc="-10">
                <a:solidFill>
                  <a:srgbClr val="777777"/>
                </a:solidFill>
                <a:latin typeface="Verdana"/>
                <a:cs typeface="Verdana"/>
              </a:rPr>
              <a:t>Billing</a:t>
            </a:r>
            <a:endParaRPr sz="1400">
              <a:solidFill>
                <a:srgbClr val="777777"/>
              </a:solidFill>
              <a:latin typeface="Verdana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132070" y="5919519"/>
            <a:ext cx="348615" cy="741045"/>
            <a:chOff x="5132070" y="5676455"/>
            <a:chExt cx="348615" cy="741045"/>
          </a:xfrm>
        </p:grpSpPr>
        <p:sp>
          <p:nvSpPr>
            <p:cNvPr id="44" name="object 44"/>
            <p:cNvSpPr/>
            <p:nvPr/>
          </p:nvSpPr>
          <p:spPr>
            <a:xfrm>
              <a:off x="5136896" y="5864097"/>
              <a:ext cx="339090" cy="182880"/>
            </a:xfrm>
            <a:custGeom>
              <a:avLst/>
              <a:gdLst/>
              <a:ahLst/>
              <a:cxnLst/>
              <a:rect l="l" t="t" r="r" b="b"/>
              <a:pathLst>
                <a:path w="339089" h="182879">
                  <a:moveTo>
                    <a:pt x="338670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338670" y="182879"/>
                  </a:lnTo>
                  <a:lnTo>
                    <a:pt x="33867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36896" y="6046977"/>
              <a:ext cx="339090" cy="182880"/>
            </a:xfrm>
            <a:custGeom>
              <a:avLst/>
              <a:gdLst/>
              <a:ahLst/>
              <a:cxnLst/>
              <a:rect l="l" t="t" r="r" b="b"/>
              <a:pathLst>
                <a:path w="339089" h="182879">
                  <a:moveTo>
                    <a:pt x="338670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338670" y="182880"/>
                  </a:lnTo>
                  <a:lnTo>
                    <a:pt x="338670" y="0"/>
                  </a:lnTo>
                  <a:close/>
                </a:path>
              </a:pathLst>
            </a:custGeom>
            <a:solidFill>
              <a:srgbClr val="EC8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36896" y="6229857"/>
              <a:ext cx="339090" cy="182880"/>
            </a:xfrm>
            <a:custGeom>
              <a:avLst/>
              <a:gdLst/>
              <a:ahLst/>
              <a:cxnLst/>
              <a:rect l="l" t="t" r="r" b="b"/>
              <a:pathLst>
                <a:path w="339089" h="182879">
                  <a:moveTo>
                    <a:pt x="338670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338670" y="182879"/>
                  </a:lnTo>
                  <a:lnTo>
                    <a:pt x="33867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75605" y="5676455"/>
              <a:ext cx="0" cy="741045"/>
            </a:xfrm>
            <a:custGeom>
              <a:avLst/>
              <a:gdLst/>
              <a:ahLst/>
              <a:cxnLst/>
              <a:rect l="l" t="t" r="r" b="b"/>
              <a:pathLst>
                <a:path h="741045">
                  <a:moveTo>
                    <a:pt x="0" y="0"/>
                  </a:moveTo>
                  <a:lnTo>
                    <a:pt x="0" y="74104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32070" y="5681217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23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32070" y="5864097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23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32070" y="6046977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23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32070" y="6229857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23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36896" y="5676455"/>
              <a:ext cx="0" cy="741045"/>
            </a:xfrm>
            <a:custGeom>
              <a:avLst/>
              <a:gdLst/>
              <a:ahLst/>
              <a:cxnLst/>
              <a:rect l="l" t="t" r="r" b="b"/>
              <a:pathLst>
                <a:path h="741045">
                  <a:moveTo>
                    <a:pt x="0" y="0"/>
                  </a:moveTo>
                  <a:lnTo>
                    <a:pt x="0" y="74104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32070" y="6412737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23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4" name="object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809261"/>
              </p:ext>
            </p:extLst>
          </p:nvPr>
        </p:nvGraphicFramePr>
        <p:xfrm>
          <a:off x="5193029" y="5721234"/>
          <a:ext cx="1801242" cy="933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2565">
                <a:tc>
                  <a:txBody>
                    <a:bodyPr/>
                    <a:lstStyle/>
                    <a:p>
                      <a:pPr>
                        <a:lnSpc>
                          <a:spcPts val="1140"/>
                        </a:lnSpc>
                      </a:pPr>
                      <a:r>
                        <a:rPr sz="1200" b="1" spc="-20">
                          <a:latin typeface="Calibri"/>
                          <a:cs typeface="Calibri"/>
                        </a:rPr>
                        <a:t>Key: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521334">
                        <a:lnSpc>
                          <a:spcPct val="100000"/>
                        </a:lnSpc>
                      </a:pPr>
                      <a:r>
                        <a:rPr sz="1100">
                          <a:latin typeface="Calibri"/>
                          <a:cs typeface="Calibri"/>
                        </a:rPr>
                        <a:t>Not</a:t>
                      </a:r>
                      <a:r>
                        <a:rPr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>
                          <a:latin typeface="Calibri"/>
                          <a:cs typeface="Calibri"/>
                        </a:rPr>
                        <a:t>Applicable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521334">
                        <a:lnSpc>
                          <a:spcPct val="100000"/>
                        </a:lnSpc>
                      </a:pPr>
                      <a:r>
                        <a:rPr sz="1100" spc="-25">
                          <a:latin typeface="Calibri"/>
                          <a:cs typeface="Calibri"/>
                        </a:rPr>
                        <a:t>RPA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100">
                          <a:latin typeface="Calibri"/>
                          <a:cs typeface="Calibri"/>
                        </a:rPr>
                        <a:t>Intelligent</a:t>
                      </a:r>
                      <a:r>
                        <a:rPr sz="11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>
                          <a:latin typeface="Calibri"/>
                          <a:cs typeface="Calibri"/>
                        </a:rPr>
                        <a:t>Automation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</a:pPr>
                      <a:r>
                        <a:rPr sz="1100">
                          <a:latin typeface="Calibri"/>
                          <a:cs typeface="Calibri"/>
                        </a:rPr>
                        <a:t>Cognitive</a:t>
                      </a:r>
                      <a:r>
                        <a:rPr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>
                          <a:latin typeface="Calibri"/>
                          <a:cs typeface="Calibri"/>
                        </a:rPr>
                        <a:t>Automation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5" name="object 55"/>
          <p:cNvGrpSpPr/>
          <p:nvPr/>
        </p:nvGrpSpPr>
        <p:grpSpPr>
          <a:xfrm>
            <a:off x="463295" y="1936690"/>
            <a:ext cx="1993900" cy="2076032"/>
            <a:chOff x="463295" y="1592580"/>
            <a:chExt cx="1993900" cy="1527175"/>
          </a:xfrm>
        </p:grpSpPr>
        <p:sp>
          <p:nvSpPr>
            <p:cNvPr id="56" name="object 56"/>
            <p:cNvSpPr/>
            <p:nvPr/>
          </p:nvSpPr>
          <p:spPr>
            <a:xfrm>
              <a:off x="467867" y="1597152"/>
              <a:ext cx="1984375" cy="1518285"/>
            </a:xfrm>
            <a:custGeom>
              <a:avLst/>
              <a:gdLst/>
              <a:ahLst/>
              <a:cxnLst/>
              <a:rect l="l" t="t" r="r" b="b"/>
              <a:pathLst>
                <a:path w="1984375" h="1518285">
                  <a:moveTo>
                    <a:pt x="1984248" y="0"/>
                  </a:moveTo>
                  <a:lnTo>
                    <a:pt x="0" y="0"/>
                  </a:lnTo>
                  <a:lnTo>
                    <a:pt x="0" y="1517903"/>
                  </a:lnTo>
                  <a:lnTo>
                    <a:pt x="1984248" y="1517903"/>
                  </a:lnTo>
                  <a:lnTo>
                    <a:pt x="198424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7867" y="1597152"/>
              <a:ext cx="1984375" cy="1518285"/>
            </a:xfrm>
            <a:custGeom>
              <a:avLst/>
              <a:gdLst/>
              <a:ahLst/>
              <a:cxnLst/>
              <a:rect l="l" t="t" r="r" b="b"/>
              <a:pathLst>
                <a:path w="1984375" h="1518285">
                  <a:moveTo>
                    <a:pt x="0" y="1517903"/>
                  </a:moveTo>
                  <a:lnTo>
                    <a:pt x="1984248" y="1517903"/>
                  </a:lnTo>
                  <a:lnTo>
                    <a:pt x="1984248" y="0"/>
                  </a:lnTo>
                  <a:lnTo>
                    <a:pt x="0" y="0"/>
                  </a:lnTo>
                  <a:lnTo>
                    <a:pt x="0" y="1517903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86520" y="2013272"/>
            <a:ext cx="176339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400" b="1" spc="-10">
                <a:solidFill>
                  <a:srgbClr val="777777"/>
                </a:solidFill>
                <a:latin typeface="Verdana"/>
                <a:cs typeface="Verdana"/>
              </a:rPr>
              <a:t>Scheduling</a:t>
            </a:r>
            <a:r>
              <a:rPr sz="1400" b="1" spc="10">
                <a:solidFill>
                  <a:srgbClr val="777777"/>
                </a:solidFill>
                <a:latin typeface="Verdana"/>
                <a:cs typeface="Verdana"/>
              </a:rPr>
              <a:t> </a:t>
            </a:r>
            <a:r>
              <a:rPr sz="1400" b="1">
                <a:solidFill>
                  <a:srgbClr val="777777"/>
                </a:solidFill>
                <a:latin typeface="Verdana"/>
                <a:cs typeface="Verdana"/>
              </a:rPr>
              <a:t>&amp;</a:t>
            </a:r>
            <a:r>
              <a:rPr sz="1400" b="1" spc="35">
                <a:solidFill>
                  <a:srgbClr val="777777"/>
                </a:solidFill>
                <a:latin typeface="Verdana"/>
                <a:cs typeface="Verdana"/>
              </a:rPr>
              <a:t> </a:t>
            </a:r>
            <a:r>
              <a:rPr sz="1400" b="1" spc="-10">
                <a:solidFill>
                  <a:srgbClr val="777777"/>
                </a:solidFill>
                <a:latin typeface="Verdana"/>
                <a:cs typeface="Verdana"/>
              </a:rPr>
              <a:t>Pre-Registration</a:t>
            </a:r>
            <a:endParaRPr sz="1400">
              <a:solidFill>
                <a:srgbClr val="777777"/>
              </a:solidFill>
              <a:latin typeface="Verdana"/>
              <a:cs typeface="Verdana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199B79F-912A-CDEE-6CB6-3CBB1C4A504F}"/>
              </a:ext>
            </a:extLst>
          </p:cNvPr>
          <p:cNvSpPr txBox="1"/>
          <p:nvPr/>
        </p:nvSpPr>
        <p:spPr>
          <a:xfrm>
            <a:off x="936874" y="931831"/>
            <a:ext cx="1033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>
                <a:solidFill>
                  <a:schemeClr val="tx2"/>
                </a:solidFill>
                <a:latin typeface="Raleway Light" panose="020B0003030101060003" pitchFamily="34" charset="0"/>
              </a:rPr>
              <a:t>REVENUE CYCLE </a:t>
            </a:r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AUTOMATION OPPORTUNITIES</a:t>
            </a:r>
            <a:endParaRPr lang="id-ID" sz="1100" b="1">
              <a:solidFill>
                <a:srgbClr val="EB8B2D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7BCFA2C-6421-C973-5C85-C5B8C440CEB0}"/>
              </a:ext>
            </a:extLst>
          </p:cNvPr>
          <p:cNvSpPr/>
          <p:nvPr/>
        </p:nvSpPr>
        <p:spPr>
          <a:xfrm>
            <a:off x="7624571" y="4743761"/>
            <a:ext cx="1817836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04B024-DD55-F8CC-6685-363FF0845009}"/>
              </a:ext>
            </a:extLst>
          </p:cNvPr>
          <p:cNvSpPr txBox="1"/>
          <p:nvPr/>
        </p:nvSpPr>
        <p:spPr>
          <a:xfrm>
            <a:off x="7646731" y="4720938"/>
            <a:ext cx="176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Credit Balance </a:t>
            </a:r>
          </a:p>
          <a:p>
            <a:pPr algn="ctr"/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Resolution</a:t>
            </a:r>
          </a:p>
        </p:txBody>
      </p:sp>
      <p:sp>
        <p:nvSpPr>
          <p:cNvPr id="96" name="Star: 5 Points 95">
            <a:extLst>
              <a:ext uri="{FF2B5EF4-FFF2-40B4-BE49-F238E27FC236}">
                <a16:creationId xmlns:a16="http://schemas.microsoft.com/office/drawing/2014/main" id="{A74CDDB5-5FDD-AAE8-B27F-66BE84DE2507}"/>
              </a:ext>
            </a:extLst>
          </p:cNvPr>
          <p:cNvSpPr/>
          <p:nvPr/>
        </p:nvSpPr>
        <p:spPr>
          <a:xfrm>
            <a:off x="11375937" y="2753300"/>
            <a:ext cx="280219" cy="195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2D966D3-CA1B-5AAC-3959-8C28CC4BC408}"/>
              </a:ext>
            </a:extLst>
          </p:cNvPr>
          <p:cNvSpPr txBox="1"/>
          <p:nvPr/>
        </p:nvSpPr>
        <p:spPr>
          <a:xfrm>
            <a:off x="412952" y="5952859"/>
            <a:ext cx="2435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FHP implementation status</a:t>
            </a:r>
          </a:p>
        </p:txBody>
      </p:sp>
      <p:sp>
        <p:nvSpPr>
          <p:cNvPr id="98" name="Star: 5 Points 97">
            <a:extLst>
              <a:ext uri="{FF2B5EF4-FFF2-40B4-BE49-F238E27FC236}">
                <a16:creationId xmlns:a16="http://schemas.microsoft.com/office/drawing/2014/main" id="{38EF9A38-4120-ABD1-8950-0AD0C8EE461B}"/>
              </a:ext>
            </a:extLst>
          </p:cNvPr>
          <p:cNvSpPr/>
          <p:nvPr/>
        </p:nvSpPr>
        <p:spPr>
          <a:xfrm>
            <a:off x="484244" y="6304045"/>
            <a:ext cx="280219" cy="195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274565D-41F5-554A-F8A4-28C6AF3876EC}"/>
              </a:ext>
            </a:extLst>
          </p:cNvPr>
          <p:cNvSpPr txBox="1"/>
          <p:nvPr/>
        </p:nvSpPr>
        <p:spPr>
          <a:xfrm>
            <a:off x="700551" y="6260633"/>
            <a:ext cx="869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Completed</a:t>
            </a:r>
          </a:p>
        </p:txBody>
      </p:sp>
      <p:sp>
        <p:nvSpPr>
          <p:cNvPr id="100" name="Star: 5 Points 99">
            <a:extLst>
              <a:ext uri="{FF2B5EF4-FFF2-40B4-BE49-F238E27FC236}">
                <a16:creationId xmlns:a16="http://schemas.microsoft.com/office/drawing/2014/main" id="{05E28A00-BB34-A96D-311E-BCCD6A6C96CC}"/>
              </a:ext>
            </a:extLst>
          </p:cNvPr>
          <p:cNvSpPr/>
          <p:nvPr/>
        </p:nvSpPr>
        <p:spPr>
          <a:xfrm>
            <a:off x="1505250" y="6297194"/>
            <a:ext cx="280219" cy="19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DD04105-0972-6A33-4C18-63B3892D7683}"/>
              </a:ext>
            </a:extLst>
          </p:cNvPr>
          <p:cNvSpPr txBox="1"/>
          <p:nvPr/>
        </p:nvSpPr>
        <p:spPr>
          <a:xfrm>
            <a:off x="1710818" y="6256211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In Pilot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96D6B1E-F75B-3035-B843-2580ECABA816}"/>
              </a:ext>
            </a:extLst>
          </p:cNvPr>
          <p:cNvGrpSpPr/>
          <p:nvPr/>
        </p:nvGrpSpPr>
        <p:grpSpPr>
          <a:xfrm>
            <a:off x="9764981" y="4776029"/>
            <a:ext cx="1984710" cy="549130"/>
            <a:chOff x="9764981" y="5184600"/>
            <a:chExt cx="1984710" cy="549130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A8D2B57-B057-7A0A-6510-992D78EC8C08}"/>
                </a:ext>
              </a:extLst>
            </p:cNvPr>
            <p:cNvSpPr/>
            <p:nvPr/>
          </p:nvSpPr>
          <p:spPr>
            <a:xfrm>
              <a:off x="9823348" y="5184600"/>
              <a:ext cx="1813560" cy="54913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43ECA21-7490-0215-FCFA-24A68970B673}"/>
                </a:ext>
              </a:extLst>
            </p:cNvPr>
            <p:cNvSpPr txBox="1"/>
            <p:nvPr/>
          </p:nvSpPr>
          <p:spPr>
            <a:xfrm>
              <a:off x="9764981" y="5202748"/>
              <a:ext cx="198471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>
                      <a:lumMod val="95000"/>
                    </a:schemeClr>
                  </a:solidFill>
                </a:rPr>
                <a:t>Documentation submission</a:t>
              </a:r>
            </a:p>
          </p:txBody>
        </p:sp>
        <p:sp>
          <p:nvSpPr>
            <p:cNvPr id="103" name="Star: 5 Points 102">
              <a:extLst>
                <a:ext uri="{FF2B5EF4-FFF2-40B4-BE49-F238E27FC236}">
                  <a16:creationId xmlns:a16="http://schemas.microsoft.com/office/drawing/2014/main" id="{65E139C1-61A1-5E94-9862-86514B80AD9F}"/>
                </a:ext>
              </a:extLst>
            </p:cNvPr>
            <p:cNvSpPr/>
            <p:nvPr/>
          </p:nvSpPr>
          <p:spPr>
            <a:xfrm>
              <a:off x="11352647" y="5523487"/>
              <a:ext cx="280219" cy="1958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tar: 5 Points 105">
            <a:extLst>
              <a:ext uri="{FF2B5EF4-FFF2-40B4-BE49-F238E27FC236}">
                <a16:creationId xmlns:a16="http://schemas.microsoft.com/office/drawing/2014/main" id="{BCC4776E-BDE6-0959-1854-1543E30D51E1}"/>
              </a:ext>
            </a:extLst>
          </p:cNvPr>
          <p:cNvSpPr/>
          <p:nvPr/>
        </p:nvSpPr>
        <p:spPr>
          <a:xfrm>
            <a:off x="2251591" y="6279467"/>
            <a:ext cx="280219" cy="1958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D0B85F6-2AAB-6367-D284-5EA954689FB6}"/>
              </a:ext>
            </a:extLst>
          </p:cNvPr>
          <p:cNvSpPr txBox="1"/>
          <p:nvPr/>
        </p:nvSpPr>
        <p:spPr>
          <a:xfrm>
            <a:off x="2462981" y="6254881"/>
            <a:ext cx="1181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In Development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CE13537-AE69-BF67-4DEA-D2EC7CBAFFB4}"/>
              </a:ext>
            </a:extLst>
          </p:cNvPr>
          <p:cNvSpPr/>
          <p:nvPr/>
        </p:nvSpPr>
        <p:spPr>
          <a:xfrm>
            <a:off x="460493" y="5989325"/>
            <a:ext cx="3263470" cy="57466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tar: 5 Points 110">
            <a:extLst>
              <a:ext uri="{FF2B5EF4-FFF2-40B4-BE49-F238E27FC236}">
                <a16:creationId xmlns:a16="http://schemas.microsoft.com/office/drawing/2014/main" id="{C1DF3B58-A49D-A8BF-B11D-488C0202A2D7}"/>
              </a:ext>
            </a:extLst>
          </p:cNvPr>
          <p:cNvSpPr/>
          <p:nvPr/>
        </p:nvSpPr>
        <p:spPr>
          <a:xfrm>
            <a:off x="9162188" y="4997839"/>
            <a:ext cx="280219" cy="1958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bject 39">
            <a:extLst>
              <a:ext uri="{FF2B5EF4-FFF2-40B4-BE49-F238E27FC236}">
                <a16:creationId xmlns:a16="http://schemas.microsoft.com/office/drawing/2014/main" id="{C1F26ED1-FD88-48E4-7015-3B15F9A00B0E}"/>
              </a:ext>
            </a:extLst>
          </p:cNvPr>
          <p:cNvSpPr txBox="1"/>
          <p:nvPr/>
        </p:nvSpPr>
        <p:spPr>
          <a:xfrm>
            <a:off x="9788652" y="2058506"/>
            <a:ext cx="193548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400" b="1" spc="-10">
                <a:solidFill>
                  <a:srgbClr val="777777"/>
                </a:solidFill>
                <a:latin typeface="Verdana"/>
                <a:cs typeface="Verdana"/>
              </a:rPr>
              <a:t>Account Resolution</a:t>
            </a:r>
            <a:endParaRPr sz="1400">
              <a:solidFill>
                <a:srgbClr val="777777"/>
              </a:solidFill>
              <a:latin typeface="Verdana"/>
              <a:cs typeface="Verdana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7FD701C-B8F3-AEAE-BB66-08B421B1BE13}"/>
              </a:ext>
            </a:extLst>
          </p:cNvPr>
          <p:cNvSpPr/>
          <p:nvPr/>
        </p:nvSpPr>
        <p:spPr>
          <a:xfrm>
            <a:off x="576783" y="2510177"/>
            <a:ext cx="1797609" cy="405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4D43BC8-BBB3-368D-FEA2-8B1ABFF73F80}"/>
              </a:ext>
            </a:extLst>
          </p:cNvPr>
          <p:cNvSpPr txBox="1"/>
          <p:nvPr/>
        </p:nvSpPr>
        <p:spPr>
          <a:xfrm>
            <a:off x="532232" y="2537502"/>
            <a:ext cx="1946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Scheduling, registration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33E25DD-9216-34EC-05DF-CFE6704F5CE7}"/>
              </a:ext>
            </a:extLst>
          </p:cNvPr>
          <p:cNvSpPr txBox="1"/>
          <p:nvPr/>
        </p:nvSpPr>
        <p:spPr>
          <a:xfrm>
            <a:off x="586158" y="3014500"/>
            <a:ext cx="1797609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Insurance verification and benefits estimation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FA8C391-3452-E370-D0FF-73F9B7E706CA}"/>
              </a:ext>
            </a:extLst>
          </p:cNvPr>
          <p:cNvSpPr/>
          <p:nvPr/>
        </p:nvSpPr>
        <p:spPr>
          <a:xfrm>
            <a:off x="2670532" y="2535448"/>
            <a:ext cx="1814855" cy="5184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9098489-09D4-E9E1-D167-D51B1212A88C}"/>
              </a:ext>
            </a:extLst>
          </p:cNvPr>
          <p:cNvSpPr txBox="1"/>
          <p:nvPr/>
        </p:nvSpPr>
        <p:spPr>
          <a:xfrm>
            <a:off x="2676145" y="2545429"/>
            <a:ext cx="1814855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Obtain authorization via payer portal</a:t>
            </a:r>
          </a:p>
        </p:txBody>
      </p:sp>
      <p:sp>
        <p:nvSpPr>
          <p:cNvPr id="109" name="Star: 5 Points 108">
            <a:extLst>
              <a:ext uri="{FF2B5EF4-FFF2-40B4-BE49-F238E27FC236}">
                <a16:creationId xmlns:a16="http://schemas.microsoft.com/office/drawing/2014/main" id="{B514E754-BEBD-C8BA-69C5-F6EEAFD4D3A7}"/>
              </a:ext>
            </a:extLst>
          </p:cNvPr>
          <p:cNvSpPr/>
          <p:nvPr/>
        </p:nvSpPr>
        <p:spPr>
          <a:xfrm>
            <a:off x="4228888" y="2812084"/>
            <a:ext cx="280219" cy="19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098B97B-7E3E-3F53-CDD2-CF01E52BBD5E}"/>
              </a:ext>
            </a:extLst>
          </p:cNvPr>
          <p:cNvSpPr/>
          <p:nvPr/>
        </p:nvSpPr>
        <p:spPr>
          <a:xfrm>
            <a:off x="2666416" y="3122843"/>
            <a:ext cx="1814855" cy="588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1503819-0002-63A0-55C5-2C8EDC64ECAE}"/>
              </a:ext>
            </a:extLst>
          </p:cNvPr>
          <p:cNvSpPr txBox="1"/>
          <p:nvPr/>
        </p:nvSpPr>
        <p:spPr>
          <a:xfrm>
            <a:off x="2666415" y="3165034"/>
            <a:ext cx="181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Recertify after procedure change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2D335F0-1C42-6226-1194-81DE2500DC9D}"/>
              </a:ext>
            </a:extLst>
          </p:cNvPr>
          <p:cNvSpPr/>
          <p:nvPr/>
        </p:nvSpPr>
        <p:spPr>
          <a:xfrm>
            <a:off x="2666415" y="3811795"/>
            <a:ext cx="1842692" cy="852598"/>
          </a:xfrm>
          <a:prstGeom prst="rect">
            <a:avLst/>
          </a:prstGeom>
          <a:solidFill>
            <a:srgbClr val="EC8A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39FBEF1-F06B-8898-C73F-A28BFBF31C11}"/>
              </a:ext>
            </a:extLst>
          </p:cNvPr>
          <p:cNvSpPr txBox="1"/>
          <p:nvPr/>
        </p:nvSpPr>
        <p:spPr>
          <a:xfrm>
            <a:off x="2666414" y="3894256"/>
            <a:ext cx="181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Recommend changes to pre-authorization matrix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FE94E1B-3B92-8622-3FAF-B8E54E8691AB}"/>
              </a:ext>
            </a:extLst>
          </p:cNvPr>
          <p:cNvSpPr txBox="1"/>
          <p:nvPr/>
        </p:nvSpPr>
        <p:spPr>
          <a:xfrm>
            <a:off x="2516120" y="2048479"/>
            <a:ext cx="211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Financial clearance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2A75BA2-DB1A-E020-5B41-266AC32A3FBA}"/>
              </a:ext>
            </a:extLst>
          </p:cNvPr>
          <p:cNvSpPr txBox="1"/>
          <p:nvPr/>
        </p:nvSpPr>
        <p:spPr>
          <a:xfrm>
            <a:off x="5759752" y="2524568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Coding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69285A3-65B9-FBD1-C82A-22D8B3570BE9}"/>
              </a:ext>
            </a:extLst>
          </p:cNvPr>
          <p:cNvSpPr txBox="1"/>
          <p:nvPr/>
        </p:nvSpPr>
        <p:spPr>
          <a:xfrm>
            <a:off x="5536326" y="2927017"/>
            <a:ext cx="1137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Transcription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9A217F0-2E60-836D-AAF8-26C14AB8E6A0}"/>
              </a:ext>
            </a:extLst>
          </p:cNvPr>
          <p:cNvSpPr/>
          <p:nvPr/>
        </p:nvSpPr>
        <p:spPr>
          <a:xfrm>
            <a:off x="5193029" y="3317394"/>
            <a:ext cx="1828800" cy="446844"/>
          </a:xfrm>
          <a:prstGeom prst="rect">
            <a:avLst/>
          </a:prstGeom>
          <a:solidFill>
            <a:srgbClr val="EC8A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12B09F0-796E-E15F-CEFF-22F724905F41}"/>
              </a:ext>
            </a:extLst>
          </p:cNvPr>
          <p:cNvSpPr txBox="1"/>
          <p:nvPr/>
        </p:nvSpPr>
        <p:spPr>
          <a:xfrm>
            <a:off x="5202771" y="3262039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Charge capture/reconciliation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61B6045-B006-3C50-E05D-361308D85382}"/>
              </a:ext>
            </a:extLst>
          </p:cNvPr>
          <p:cNvSpPr/>
          <p:nvPr/>
        </p:nvSpPr>
        <p:spPr>
          <a:xfrm>
            <a:off x="5202771" y="4437284"/>
            <a:ext cx="1809330" cy="37639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3AC7262-3AF7-0E60-00B8-87D1351D32A3}"/>
              </a:ext>
            </a:extLst>
          </p:cNvPr>
          <p:cNvSpPr txBox="1"/>
          <p:nvPr/>
        </p:nvSpPr>
        <p:spPr>
          <a:xfrm>
            <a:off x="5193043" y="4464284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Release of information</a:t>
            </a:r>
          </a:p>
        </p:txBody>
      </p:sp>
      <p:sp>
        <p:nvSpPr>
          <p:cNvPr id="102" name="Star: 5 Points 101">
            <a:extLst>
              <a:ext uri="{FF2B5EF4-FFF2-40B4-BE49-F238E27FC236}">
                <a16:creationId xmlns:a16="http://schemas.microsoft.com/office/drawing/2014/main" id="{814D20F0-DB0F-B5D5-D7C3-F86989E85240}"/>
              </a:ext>
            </a:extLst>
          </p:cNvPr>
          <p:cNvSpPr/>
          <p:nvPr/>
        </p:nvSpPr>
        <p:spPr>
          <a:xfrm>
            <a:off x="6826104" y="4664392"/>
            <a:ext cx="280219" cy="19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E88ED3A-03CD-5A85-7FBA-0C80AE14BC74}"/>
              </a:ext>
            </a:extLst>
          </p:cNvPr>
          <p:cNvSpPr/>
          <p:nvPr/>
        </p:nvSpPr>
        <p:spPr>
          <a:xfrm>
            <a:off x="5219700" y="3853961"/>
            <a:ext cx="1803630" cy="4468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E8ADE27-701B-2EE8-1B93-509575528B4D}"/>
              </a:ext>
            </a:extLst>
          </p:cNvPr>
          <p:cNvSpPr txBox="1"/>
          <p:nvPr/>
        </p:nvSpPr>
        <p:spPr>
          <a:xfrm>
            <a:off x="5322254" y="3919140"/>
            <a:ext cx="1563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Document imaging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962984A-1FEC-AC31-23F1-B0C6E3BEA00C}"/>
              </a:ext>
            </a:extLst>
          </p:cNvPr>
          <p:cNvSpPr/>
          <p:nvPr/>
        </p:nvSpPr>
        <p:spPr>
          <a:xfrm>
            <a:off x="7624571" y="2542731"/>
            <a:ext cx="1817836" cy="748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88F1122-2FB0-60A5-36E4-41A110CA1EC9}"/>
              </a:ext>
            </a:extLst>
          </p:cNvPr>
          <p:cNvSpPr txBox="1"/>
          <p:nvPr/>
        </p:nvSpPr>
        <p:spPr>
          <a:xfrm>
            <a:off x="7656459" y="2539517"/>
            <a:ext cx="1767728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Correct basic bill edits and claim rejections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31BC720-0892-FDA1-12DF-BAA843F1DDD3}"/>
              </a:ext>
            </a:extLst>
          </p:cNvPr>
          <p:cNvSpPr/>
          <p:nvPr/>
        </p:nvSpPr>
        <p:spPr>
          <a:xfrm>
            <a:off x="7624571" y="4097598"/>
            <a:ext cx="1810252" cy="5576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5AAC21D-BDDE-0200-36E6-77153FE38BE0}"/>
              </a:ext>
            </a:extLst>
          </p:cNvPr>
          <p:cNvSpPr txBox="1"/>
          <p:nvPr/>
        </p:nvSpPr>
        <p:spPr>
          <a:xfrm>
            <a:off x="7571603" y="4076339"/>
            <a:ext cx="192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Reconcile bank deposits and remittances</a:t>
            </a:r>
          </a:p>
        </p:txBody>
      </p:sp>
      <p:sp>
        <p:nvSpPr>
          <p:cNvPr id="110" name="Star: 5 Points 109">
            <a:extLst>
              <a:ext uri="{FF2B5EF4-FFF2-40B4-BE49-F238E27FC236}">
                <a16:creationId xmlns:a16="http://schemas.microsoft.com/office/drawing/2014/main" id="{31965E79-CC0E-649C-5CF0-00272B6085AF}"/>
              </a:ext>
            </a:extLst>
          </p:cNvPr>
          <p:cNvSpPr/>
          <p:nvPr/>
        </p:nvSpPr>
        <p:spPr>
          <a:xfrm>
            <a:off x="9135148" y="4416945"/>
            <a:ext cx="280219" cy="1958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D8E3885-D799-2946-2EBC-FA92A5018833}"/>
              </a:ext>
            </a:extLst>
          </p:cNvPr>
          <p:cNvSpPr/>
          <p:nvPr/>
        </p:nvSpPr>
        <p:spPr>
          <a:xfrm>
            <a:off x="9839637" y="2537144"/>
            <a:ext cx="1787339" cy="585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7EA4A48-D704-8E08-FEF0-CBB329F8337F}"/>
              </a:ext>
            </a:extLst>
          </p:cNvPr>
          <p:cNvSpPr txBox="1"/>
          <p:nvPr/>
        </p:nvSpPr>
        <p:spPr>
          <a:xfrm>
            <a:off x="9825210" y="2611509"/>
            <a:ext cx="186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Status claim on payer website</a:t>
            </a:r>
          </a:p>
        </p:txBody>
      </p:sp>
      <p:sp>
        <p:nvSpPr>
          <p:cNvPr id="95" name="Star: 5 Points 94">
            <a:extLst>
              <a:ext uri="{FF2B5EF4-FFF2-40B4-BE49-F238E27FC236}">
                <a16:creationId xmlns:a16="http://schemas.microsoft.com/office/drawing/2014/main" id="{37C14D91-529F-0544-425E-719FF210DC30}"/>
              </a:ext>
            </a:extLst>
          </p:cNvPr>
          <p:cNvSpPr/>
          <p:nvPr/>
        </p:nvSpPr>
        <p:spPr>
          <a:xfrm>
            <a:off x="11378393" y="2916735"/>
            <a:ext cx="280219" cy="195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4B33BD2-F98A-DC91-8D9C-573453659B51}"/>
              </a:ext>
            </a:extLst>
          </p:cNvPr>
          <p:cNvSpPr/>
          <p:nvPr/>
        </p:nvSpPr>
        <p:spPr>
          <a:xfrm>
            <a:off x="9820185" y="3208347"/>
            <a:ext cx="1809330" cy="5665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D52BBDE-4420-93BC-A604-93030C153079}"/>
              </a:ext>
            </a:extLst>
          </p:cNvPr>
          <p:cNvSpPr txBox="1"/>
          <p:nvPr/>
        </p:nvSpPr>
        <p:spPr>
          <a:xfrm>
            <a:off x="9759472" y="3240527"/>
            <a:ext cx="18675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Take next action based on status</a:t>
            </a:r>
          </a:p>
        </p:txBody>
      </p:sp>
      <p:sp>
        <p:nvSpPr>
          <p:cNvPr id="104" name="Star: 5 Points 103">
            <a:extLst>
              <a:ext uri="{FF2B5EF4-FFF2-40B4-BE49-F238E27FC236}">
                <a16:creationId xmlns:a16="http://schemas.microsoft.com/office/drawing/2014/main" id="{6CDD6D71-BF08-6C74-B627-948C4531648B}"/>
              </a:ext>
            </a:extLst>
          </p:cNvPr>
          <p:cNvSpPr/>
          <p:nvPr/>
        </p:nvSpPr>
        <p:spPr>
          <a:xfrm>
            <a:off x="11352473" y="3558422"/>
            <a:ext cx="280219" cy="21712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80FF276-DC77-81E8-7680-43D8BE9CC571}"/>
              </a:ext>
            </a:extLst>
          </p:cNvPr>
          <p:cNvSpPr/>
          <p:nvPr/>
        </p:nvSpPr>
        <p:spPr>
          <a:xfrm>
            <a:off x="9836400" y="3847129"/>
            <a:ext cx="1809330" cy="49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EDF9900-0EBC-384D-AF15-172D38E958EE}"/>
              </a:ext>
            </a:extLst>
          </p:cNvPr>
          <p:cNvSpPr txBox="1"/>
          <p:nvPr/>
        </p:nvSpPr>
        <p:spPr>
          <a:xfrm>
            <a:off x="10311306" y="3934421"/>
            <a:ext cx="900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Call payer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6DAE7D4-7DE5-CA65-4146-A911BF36E0F1}"/>
              </a:ext>
            </a:extLst>
          </p:cNvPr>
          <p:cNvSpPr txBox="1"/>
          <p:nvPr/>
        </p:nvSpPr>
        <p:spPr>
          <a:xfrm>
            <a:off x="10284898" y="4446883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Denials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325FD28-1819-B97A-577D-E430FCBA7340}"/>
              </a:ext>
            </a:extLst>
          </p:cNvPr>
          <p:cNvSpPr/>
          <p:nvPr/>
        </p:nvSpPr>
        <p:spPr>
          <a:xfrm>
            <a:off x="9839563" y="6047111"/>
            <a:ext cx="1813560" cy="5491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E40211B2-BCAB-25C8-0FC9-16CB9A9BA8CA}"/>
              </a:ext>
            </a:extLst>
          </p:cNvPr>
          <p:cNvSpPr txBox="1"/>
          <p:nvPr/>
        </p:nvSpPr>
        <p:spPr>
          <a:xfrm>
            <a:off x="9845001" y="6147741"/>
            <a:ext cx="1820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Contract management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E0B127B-C979-4745-FE63-29941314EE0F}"/>
              </a:ext>
            </a:extLst>
          </p:cNvPr>
          <p:cNvSpPr/>
          <p:nvPr/>
        </p:nvSpPr>
        <p:spPr>
          <a:xfrm>
            <a:off x="7680013" y="6027660"/>
            <a:ext cx="1813560" cy="4223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6A21448-79BC-52B8-2142-0ADD31E0824B}"/>
              </a:ext>
            </a:extLst>
          </p:cNvPr>
          <p:cNvSpPr txBox="1"/>
          <p:nvPr/>
        </p:nvSpPr>
        <p:spPr>
          <a:xfrm>
            <a:off x="7865173" y="6037500"/>
            <a:ext cx="1445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Customer service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02CF8E8-6424-33C3-B52D-21B5DBC53B21}"/>
              </a:ext>
            </a:extLst>
          </p:cNvPr>
          <p:cNvSpPr/>
          <p:nvPr/>
        </p:nvSpPr>
        <p:spPr>
          <a:xfrm>
            <a:off x="9836320" y="5411567"/>
            <a:ext cx="1813560" cy="5491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D888E57-DA0F-41E2-0243-55752C0B49EA}"/>
              </a:ext>
            </a:extLst>
          </p:cNvPr>
          <p:cNvSpPr txBox="1"/>
          <p:nvPr/>
        </p:nvSpPr>
        <p:spPr>
          <a:xfrm>
            <a:off x="9980210" y="5535065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Appeal submission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D6E364D-E7DE-7084-B7C6-41921D5080FD}"/>
              </a:ext>
            </a:extLst>
          </p:cNvPr>
          <p:cNvSpPr/>
          <p:nvPr/>
        </p:nvSpPr>
        <p:spPr>
          <a:xfrm>
            <a:off x="7628125" y="5382392"/>
            <a:ext cx="1813560" cy="42230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BBC061D-E7BE-CD33-E09A-1523A5C3EC09}"/>
              </a:ext>
            </a:extLst>
          </p:cNvPr>
          <p:cNvSpPr txBox="1"/>
          <p:nvPr/>
        </p:nvSpPr>
        <p:spPr>
          <a:xfrm>
            <a:off x="7743201" y="5325866"/>
            <a:ext cx="155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Correspondence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29"/>
          <p:cNvSpPr>
            <a:spLocks/>
          </p:cNvSpPr>
          <p:nvPr/>
        </p:nvSpPr>
        <p:spPr bwMode="auto">
          <a:xfrm>
            <a:off x="2500133" y="2787170"/>
            <a:ext cx="1925258" cy="14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>
                <a:solidFill>
                  <a:schemeClr val="accent2"/>
                </a:solidFill>
                <a:effectLst/>
              </a:rPr>
              <a:t>▪ </a:t>
            </a:r>
            <a:r>
              <a:rPr lang="en-US" sz="1400">
                <a:effectLst/>
              </a:rPr>
              <a:t>Load contracts / fee schedules</a:t>
            </a:r>
          </a:p>
          <a:p>
            <a:endParaRPr lang="en-US" sz="1400">
              <a:effectLst/>
            </a:endParaRPr>
          </a:p>
          <a:p>
            <a:r>
              <a:rPr lang="en-US" sz="1400">
                <a:solidFill>
                  <a:schemeClr val="accent2"/>
                </a:solidFill>
                <a:effectLst/>
              </a:rPr>
              <a:t>▪</a:t>
            </a:r>
            <a:r>
              <a:rPr lang="en-US" sz="1400">
                <a:effectLst/>
              </a:rPr>
              <a:t> Normalize data from multiple input formats</a:t>
            </a:r>
          </a:p>
          <a:p>
            <a:endParaRPr lang="en-US" sz="1400">
              <a:effectLst/>
            </a:endParaRPr>
          </a:p>
          <a:p>
            <a:r>
              <a:rPr lang="en-US" sz="1400">
                <a:solidFill>
                  <a:schemeClr val="accent2"/>
                </a:solidFill>
                <a:effectLst/>
              </a:rPr>
              <a:t>▪ </a:t>
            </a:r>
            <a:r>
              <a:rPr lang="en-US" sz="1400">
                <a:effectLst/>
              </a:rPr>
              <a:t>Extract information from contracts / fee schedules through natural language processing.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311285" y="940573"/>
            <a:ext cx="11770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>
                <a:solidFill>
                  <a:schemeClr val="tx2"/>
                </a:solidFill>
                <a:latin typeface="Raleway Light" panose="020B0003030101060003" pitchFamily="34" charset="0"/>
              </a:rPr>
              <a:t>COGNITIVE APPLICATION EXAMPLE: </a:t>
            </a:r>
            <a:endParaRPr lang="en-US" sz="2400">
              <a:solidFill>
                <a:schemeClr val="tx2"/>
              </a:solidFill>
              <a:latin typeface="Raleway Light" panose="020B0003030101060003" pitchFamily="34" charset="0"/>
            </a:endParaRPr>
          </a:p>
          <a:p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CONTRACT MANAGEMENT </a:t>
            </a:r>
            <a:r>
              <a:rPr lang="en-US" sz="2400" b="1">
                <a:solidFill>
                  <a:srgbClr val="EB8B2D"/>
                </a:solidFill>
                <a:latin typeface="Raleway" panose="020B0003030101060003" pitchFamily="34" charset="0"/>
              </a:rPr>
              <a:t>WITH </a:t>
            </a:r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NATURAL LANGUAGE PROCESSING (NLP) </a:t>
            </a:r>
            <a:endParaRPr lang="id-ID" sz="2400" b="1">
              <a:solidFill>
                <a:srgbClr val="EB8B2D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DD4520-39CE-0756-CF8E-C830011B8D5E}"/>
              </a:ext>
            </a:extLst>
          </p:cNvPr>
          <p:cNvSpPr/>
          <p:nvPr/>
        </p:nvSpPr>
        <p:spPr>
          <a:xfrm>
            <a:off x="936874" y="5688314"/>
            <a:ext cx="10336973" cy="631786"/>
          </a:xfrm>
          <a:prstGeom prst="rect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ectangle 129">
            <a:extLst>
              <a:ext uri="{FF2B5EF4-FFF2-40B4-BE49-F238E27FC236}">
                <a16:creationId xmlns:a16="http://schemas.microsoft.com/office/drawing/2014/main" id="{AA82E717-9F59-8486-F5A4-541C731B7D31}"/>
              </a:ext>
            </a:extLst>
          </p:cNvPr>
          <p:cNvSpPr>
            <a:spLocks/>
          </p:cNvSpPr>
          <p:nvPr/>
        </p:nvSpPr>
        <p:spPr bwMode="auto">
          <a:xfrm>
            <a:off x="1274879" y="5727462"/>
            <a:ext cx="9312332" cy="5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FF"/>
                </a:solidFill>
                <a:effectLst/>
              </a:rPr>
              <a:t>Result: Automated solution yields improved accuracy and management of contracts </a:t>
            </a:r>
          </a:p>
          <a:p>
            <a:pPr algn="ctr"/>
            <a:r>
              <a:rPr lang="en-US">
                <a:solidFill>
                  <a:srgbClr val="FFFFFF"/>
                </a:solidFill>
                <a:effectLst/>
              </a:rPr>
              <a:t>to allow business users more time to spend on value activities</a:t>
            </a:r>
          </a:p>
        </p:txBody>
      </p:sp>
      <p:sp>
        <p:nvSpPr>
          <p:cNvPr id="13" name="Rectangle 129">
            <a:extLst>
              <a:ext uri="{FF2B5EF4-FFF2-40B4-BE49-F238E27FC236}">
                <a16:creationId xmlns:a16="http://schemas.microsoft.com/office/drawing/2014/main" id="{D4751408-E7CE-6AFC-8A9D-7DACC77F7F39}"/>
              </a:ext>
            </a:extLst>
          </p:cNvPr>
          <p:cNvSpPr>
            <a:spLocks/>
          </p:cNvSpPr>
          <p:nvPr/>
        </p:nvSpPr>
        <p:spPr bwMode="auto">
          <a:xfrm>
            <a:off x="3250569" y="2287658"/>
            <a:ext cx="1058891" cy="43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b="1" i="1">
                <a:solidFill>
                  <a:schemeClr val="accent5">
                    <a:lumMod val="50000"/>
                  </a:schemeClr>
                </a:solidFill>
                <a:effectLst/>
              </a:rPr>
              <a:t>INGEST</a:t>
            </a:r>
            <a:r>
              <a:rPr lang="en-US" sz="1600" i="1">
                <a:solidFill>
                  <a:schemeClr val="accent5">
                    <a:lumMod val="50000"/>
                  </a:schemeClr>
                </a:solidFill>
                <a:effectLst/>
              </a:rPr>
              <a:t>	</a:t>
            </a:r>
          </a:p>
        </p:txBody>
      </p:sp>
      <p:sp>
        <p:nvSpPr>
          <p:cNvPr id="24" name="Rectangle 129">
            <a:extLst>
              <a:ext uri="{FF2B5EF4-FFF2-40B4-BE49-F238E27FC236}">
                <a16:creationId xmlns:a16="http://schemas.microsoft.com/office/drawing/2014/main" id="{9AC0684B-9B93-C26E-7C2B-D8F7FD1A85C6}"/>
              </a:ext>
            </a:extLst>
          </p:cNvPr>
          <p:cNvSpPr>
            <a:spLocks/>
          </p:cNvSpPr>
          <p:nvPr/>
        </p:nvSpPr>
        <p:spPr bwMode="auto">
          <a:xfrm>
            <a:off x="4916750" y="2774313"/>
            <a:ext cx="2172333" cy="228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>
                <a:solidFill>
                  <a:schemeClr val="accent2"/>
                </a:solidFill>
                <a:effectLst/>
              </a:rPr>
              <a:t>▪</a:t>
            </a:r>
            <a:r>
              <a:rPr lang="en-US" sz="1400"/>
              <a:t> </a:t>
            </a:r>
            <a:r>
              <a:rPr lang="en-US" sz="1400">
                <a:effectLst/>
              </a:rPr>
              <a:t>Identify functional information from contracts / fee schedules</a:t>
            </a:r>
          </a:p>
          <a:p>
            <a:endParaRPr lang="en-US" sz="1400">
              <a:effectLst/>
            </a:endParaRPr>
          </a:p>
          <a:p>
            <a:r>
              <a:rPr lang="en-US" sz="1400">
                <a:solidFill>
                  <a:schemeClr val="accent2"/>
                </a:solidFill>
                <a:effectLst/>
              </a:rPr>
              <a:t>▪ </a:t>
            </a:r>
            <a:r>
              <a:rPr lang="en-US" sz="1400">
                <a:effectLst/>
              </a:rPr>
              <a:t>Develop rules to extract     functional information</a:t>
            </a:r>
          </a:p>
          <a:p>
            <a:endParaRPr lang="en-US" sz="1400">
              <a:effectLst/>
            </a:endParaRPr>
          </a:p>
          <a:p>
            <a:pPr marL="117475" indent="-117475">
              <a:buClr>
                <a:srgbClr val="EC8A2C"/>
              </a:buClr>
              <a:buFont typeface="Arial" panose="020B0604020202020204" pitchFamily="34" charset="0"/>
              <a:buChar char="•"/>
            </a:pPr>
            <a:r>
              <a:rPr lang="en-US" sz="1400">
                <a:effectLst/>
              </a:rPr>
              <a:t>Normalize, classify and prioritize rules into a specific rules dictionary</a:t>
            </a:r>
          </a:p>
        </p:txBody>
      </p:sp>
      <p:sp>
        <p:nvSpPr>
          <p:cNvPr id="25" name="Rectangle 129">
            <a:extLst>
              <a:ext uri="{FF2B5EF4-FFF2-40B4-BE49-F238E27FC236}">
                <a16:creationId xmlns:a16="http://schemas.microsoft.com/office/drawing/2014/main" id="{04AC1F85-37F4-6B12-A9F2-C445FA3008C0}"/>
              </a:ext>
            </a:extLst>
          </p:cNvPr>
          <p:cNvSpPr>
            <a:spLocks/>
          </p:cNvSpPr>
          <p:nvPr/>
        </p:nvSpPr>
        <p:spPr bwMode="auto">
          <a:xfrm>
            <a:off x="7598964" y="2786046"/>
            <a:ext cx="1925258" cy="28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>
                <a:solidFill>
                  <a:schemeClr val="accent2"/>
                </a:solidFill>
                <a:effectLst/>
              </a:rPr>
              <a:t>▪ </a:t>
            </a:r>
            <a:r>
              <a:rPr lang="en-US" sz="1400">
                <a:effectLst/>
              </a:rPr>
              <a:t>Translate requirements into an automated, executable business process workflow</a:t>
            </a:r>
          </a:p>
          <a:p>
            <a:endParaRPr lang="en-US" sz="1400">
              <a:effectLst/>
            </a:endParaRPr>
          </a:p>
          <a:p>
            <a:r>
              <a:rPr lang="en-US" sz="1400">
                <a:solidFill>
                  <a:schemeClr val="accent2"/>
                </a:solidFill>
                <a:effectLst/>
              </a:rPr>
              <a:t>▪ </a:t>
            </a:r>
            <a:r>
              <a:rPr lang="en-US" sz="1400">
                <a:effectLst/>
              </a:rPr>
              <a:t>Execute the analysis workflow</a:t>
            </a:r>
          </a:p>
          <a:p>
            <a:endParaRPr lang="en-US" sz="1400">
              <a:effectLst/>
            </a:endParaRPr>
          </a:p>
          <a:p>
            <a:r>
              <a:rPr lang="en-US" sz="1400">
                <a:solidFill>
                  <a:schemeClr val="accent2"/>
                </a:solidFill>
                <a:effectLst/>
              </a:rPr>
              <a:t>▪ </a:t>
            </a:r>
            <a:r>
              <a:rPr lang="en-US" sz="1400">
                <a:effectLst/>
              </a:rPr>
              <a:t>Identify opportunities to maximize contract potential</a:t>
            </a:r>
          </a:p>
        </p:txBody>
      </p:sp>
      <p:sp>
        <p:nvSpPr>
          <p:cNvPr id="2" name="Rectangle 129">
            <a:extLst>
              <a:ext uri="{FF2B5EF4-FFF2-40B4-BE49-F238E27FC236}">
                <a16:creationId xmlns:a16="http://schemas.microsoft.com/office/drawing/2014/main" id="{C154A8EF-EB01-9401-59DB-78FFC36098AA}"/>
              </a:ext>
            </a:extLst>
          </p:cNvPr>
          <p:cNvSpPr>
            <a:spLocks/>
          </p:cNvSpPr>
          <p:nvPr/>
        </p:nvSpPr>
        <p:spPr bwMode="auto">
          <a:xfrm>
            <a:off x="5643834" y="2287658"/>
            <a:ext cx="1011625" cy="29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b="1" i="1">
                <a:solidFill>
                  <a:schemeClr val="accent5">
                    <a:lumMod val="50000"/>
                  </a:schemeClr>
                </a:solidFill>
                <a:effectLst/>
              </a:rPr>
              <a:t>ANALYZE	</a:t>
            </a:r>
          </a:p>
        </p:txBody>
      </p:sp>
      <p:sp>
        <p:nvSpPr>
          <p:cNvPr id="5" name="Rectangle 129">
            <a:extLst>
              <a:ext uri="{FF2B5EF4-FFF2-40B4-BE49-F238E27FC236}">
                <a16:creationId xmlns:a16="http://schemas.microsoft.com/office/drawing/2014/main" id="{D54BE740-F7DB-F89B-C83B-ECA4EFE415CE}"/>
              </a:ext>
            </a:extLst>
          </p:cNvPr>
          <p:cNvSpPr>
            <a:spLocks/>
          </p:cNvSpPr>
          <p:nvPr/>
        </p:nvSpPr>
        <p:spPr bwMode="auto">
          <a:xfrm>
            <a:off x="8355359" y="2287354"/>
            <a:ext cx="663250" cy="29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b="1" i="1">
                <a:solidFill>
                  <a:schemeClr val="accent5">
                    <a:lumMod val="50000"/>
                  </a:schemeClr>
                </a:solidFill>
                <a:effectLst/>
              </a:rPr>
              <a:t>ACT</a:t>
            </a:r>
            <a:r>
              <a:rPr lang="en-US" sz="1600" i="1">
                <a:solidFill>
                  <a:schemeClr val="accent5">
                    <a:lumMod val="50000"/>
                  </a:schemeClr>
                </a:solidFill>
                <a:effectLst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56BA3-86D4-F91C-6F32-711FD971C226}"/>
              </a:ext>
            </a:extLst>
          </p:cNvPr>
          <p:cNvSpPr txBox="1"/>
          <p:nvPr/>
        </p:nvSpPr>
        <p:spPr>
          <a:xfrm>
            <a:off x="7577649" y="2114290"/>
            <a:ext cx="74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>
                <a:solidFill>
                  <a:srgbClr val="EB8B2D"/>
                </a:solidFill>
                <a:latin typeface="Raleway" panose="020B0003030101060003" pitchFamily="34" charset="0"/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71B3E-7DD8-2DC8-5BAD-1EC80F002F98}"/>
              </a:ext>
            </a:extLst>
          </p:cNvPr>
          <p:cNvSpPr txBox="1"/>
          <p:nvPr/>
        </p:nvSpPr>
        <p:spPr>
          <a:xfrm>
            <a:off x="4800816" y="2118018"/>
            <a:ext cx="74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>
                <a:solidFill>
                  <a:srgbClr val="EB8B2D"/>
                </a:solidFill>
                <a:latin typeface="Raleway" panose="020B0003030101060003" pitchFamily="34" charset="0"/>
              </a:rPr>
              <a:t>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6DC45-E491-6CED-5EF1-A77EE9C7F611}"/>
              </a:ext>
            </a:extLst>
          </p:cNvPr>
          <p:cNvSpPr txBox="1"/>
          <p:nvPr/>
        </p:nvSpPr>
        <p:spPr>
          <a:xfrm>
            <a:off x="2349957" y="2040135"/>
            <a:ext cx="74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>
                <a:solidFill>
                  <a:srgbClr val="EB8B2D"/>
                </a:solidFill>
                <a:latin typeface="Raleway" panose="020B0003030101060003" pitchFamily="34" charset="0"/>
              </a:rPr>
              <a:t>01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37F38F9-541A-A0D7-E145-CC16A4424EA6}"/>
              </a:ext>
            </a:extLst>
          </p:cNvPr>
          <p:cNvSpPr/>
          <p:nvPr/>
        </p:nvSpPr>
        <p:spPr>
          <a:xfrm>
            <a:off x="9926068" y="2287658"/>
            <a:ext cx="1714473" cy="2709089"/>
          </a:xfrm>
          <a:prstGeom prst="roundRect">
            <a:avLst/>
          </a:prstGeom>
          <a:solidFill>
            <a:srgbClr val="EC8A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89D33FE-8E5D-A0BA-FFB0-AE5098D42225}"/>
              </a:ext>
            </a:extLst>
          </p:cNvPr>
          <p:cNvSpPr/>
          <p:nvPr/>
        </p:nvSpPr>
        <p:spPr>
          <a:xfrm>
            <a:off x="466845" y="2236436"/>
            <a:ext cx="1692400" cy="272792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2BFD27-1F38-A368-C79D-012F1FBABBF3}"/>
              </a:ext>
            </a:extLst>
          </p:cNvPr>
          <p:cNvSpPr txBox="1"/>
          <p:nvPr/>
        </p:nvSpPr>
        <p:spPr>
          <a:xfrm>
            <a:off x="563620" y="2472749"/>
            <a:ext cx="14236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INPUT: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PDF OF PAYER CONTRACTS</a:t>
            </a:r>
          </a:p>
          <a:p>
            <a:pPr algn="ctr"/>
            <a:endParaRPr lang="en-US" sz="1600" b="1">
              <a:solidFill>
                <a:schemeClr val="bg1"/>
              </a:solidFill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DOCUMENTS RANGE FROM 3 TO 200+ PAGES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61CAC-4F1A-5E10-EB30-5D0BF94FB1D6}"/>
              </a:ext>
            </a:extLst>
          </p:cNvPr>
          <p:cNvSpPr txBox="1"/>
          <p:nvPr/>
        </p:nvSpPr>
        <p:spPr>
          <a:xfrm>
            <a:off x="9941859" y="2546276"/>
            <a:ext cx="1675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OUTPUT: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STANDARDIZED AND CONSOLIDATED KEY INFORMATION FOR TRACKING AND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5948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CB61-C3CD-DA4E-62B9-EEF8C30A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83" y="1465614"/>
            <a:ext cx="10515600" cy="38182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id-ID" sz="2400" dirty="0">
                <a:solidFill>
                  <a:schemeClr val="tx2"/>
                </a:solidFill>
                <a:latin typeface="Raleway Light"/>
              </a:rPr>
              <a:t>PRESENTED BY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6A4F8-ACFD-B734-447A-23A8AA40F21E}"/>
              </a:ext>
            </a:extLst>
          </p:cNvPr>
          <p:cNvSpPr txBox="1"/>
          <p:nvPr/>
        </p:nvSpPr>
        <p:spPr>
          <a:xfrm>
            <a:off x="1681655" y="4410719"/>
            <a:ext cx="192339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d-ID">
                <a:solidFill>
                  <a:srgbClr val="4A687E"/>
                </a:solidFill>
                <a:latin typeface="+mj-lt"/>
              </a:rPr>
              <a:t>Michael </a:t>
            </a:r>
            <a:r>
              <a:rPr lang="id-ID" err="1">
                <a:solidFill>
                  <a:srgbClr val="4A687E"/>
                </a:solidFill>
                <a:latin typeface="+mj-lt"/>
              </a:rPr>
              <a:t>N</a:t>
            </a:r>
            <a:r>
              <a:rPr lang="id-ID">
                <a:solidFill>
                  <a:srgbClr val="4A687E"/>
                </a:solidFill>
                <a:latin typeface="+mj-lt"/>
              </a:rPr>
              <a:t>. Brown</a:t>
            </a:r>
            <a:endParaRPr lang="id-ID">
              <a:solidFill>
                <a:srgbClr val="4A687E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55B17-8FC2-C507-80A0-D6C06D8B71F0}"/>
              </a:ext>
            </a:extLst>
          </p:cNvPr>
          <p:cNvSpPr txBox="1"/>
          <p:nvPr/>
        </p:nvSpPr>
        <p:spPr>
          <a:xfrm>
            <a:off x="4879520" y="4478103"/>
            <a:ext cx="19311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d-ID">
                <a:solidFill>
                  <a:srgbClr val="4A687E"/>
                </a:solidFill>
                <a:latin typeface="+mj-lt"/>
              </a:rPr>
              <a:t>Ed Berenblum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68380-023E-15C5-9689-8B6F01A167E9}"/>
              </a:ext>
            </a:extLst>
          </p:cNvPr>
          <p:cNvSpPr txBox="1"/>
          <p:nvPr/>
        </p:nvSpPr>
        <p:spPr>
          <a:xfrm>
            <a:off x="7980071" y="4481923"/>
            <a:ext cx="1903639" cy="5386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d-ID">
                <a:solidFill>
                  <a:srgbClr val="4A687E"/>
                </a:solidFill>
                <a:latin typeface="+mj-lt"/>
              </a:rPr>
              <a:t>Philip Shrank, MD </a:t>
            </a:r>
            <a:r>
              <a:rPr lang="id-ID" sz="1100">
                <a:solidFill>
                  <a:srgbClr val="4A687E"/>
                </a:solidFill>
              </a:rPr>
              <a:t>FAAOS, CPC, COSC, CPC-I</a:t>
            </a:r>
            <a:endParaRPr lang="id-ID" sz="1100">
              <a:solidFill>
                <a:srgbClr val="4A687E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3BA9C-2667-4851-54FA-91D69D99B1F6}"/>
              </a:ext>
            </a:extLst>
          </p:cNvPr>
          <p:cNvSpPr txBox="1"/>
          <p:nvPr/>
        </p:nvSpPr>
        <p:spPr>
          <a:xfrm>
            <a:off x="1681654" y="4805554"/>
            <a:ext cx="192339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d-ID" sz="1200" b="1" i="1">
                <a:solidFill>
                  <a:schemeClr val="bg1">
                    <a:lumMod val="50000"/>
                  </a:schemeClr>
                </a:solidFill>
                <a:latin typeface="+mj-lt"/>
              </a:rPr>
              <a:t>CHIEF EXECUTIVE OFFICER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D36D6-4CC9-86AF-84F6-A791C96E05FF}"/>
              </a:ext>
            </a:extLst>
          </p:cNvPr>
          <p:cNvSpPr txBox="1"/>
          <p:nvPr/>
        </p:nvSpPr>
        <p:spPr>
          <a:xfrm>
            <a:off x="4879520" y="4837085"/>
            <a:ext cx="193118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d-ID" sz="1200" b="1" i="1">
                <a:solidFill>
                  <a:schemeClr val="bg1">
                    <a:lumMod val="50000"/>
                  </a:schemeClr>
                </a:solidFill>
                <a:latin typeface="+mj-lt"/>
              </a:rPr>
              <a:t>CHIEF OPERATING OFFICER</a:t>
            </a:r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3327E-DF12-C870-09D7-C939913EE2CC}"/>
              </a:ext>
            </a:extLst>
          </p:cNvPr>
          <p:cNvSpPr txBox="1"/>
          <p:nvPr/>
        </p:nvSpPr>
        <p:spPr>
          <a:xfrm>
            <a:off x="7980070" y="4984324"/>
            <a:ext cx="19036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d-ID" sz="1200" b="1" i="1">
                <a:solidFill>
                  <a:schemeClr val="bg1">
                    <a:lumMod val="50000"/>
                  </a:schemeClr>
                </a:solidFill>
                <a:latin typeface="+mj-lt"/>
              </a:rPr>
              <a:t>CLINICAL STRATEGY &amp; COMPLIANCE</a:t>
            </a:r>
          </a:p>
        </p:txBody>
      </p:sp>
      <p:pic>
        <p:nvPicPr>
          <p:cNvPr id="10" name="Picture Placeholder 70" descr="A person in a suit and tie&#10;&#10;Description automatically generated">
            <a:extLst>
              <a:ext uri="{FF2B5EF4-FFF2-40B4-BE49-F238E27FC236}">
                <a16:creationId xmlns:a16="http://schemas.microsoft.com/office/drawing/2014/main" id="{85813A09-A570-1CB0-0947-19F8F29A1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r="20833"/>
          <a:stretch/>
        </p:blipFill>
        <p:spPr>
          <a:xfrm>
            <a:off x="1681656" y="2402464"/>
            <a:ext cx="1923393" cy="1923393"/>
          </a:xfrm>
          <a:prstGeom prst="ellipse">
            <a:avLst/>
          </a:prstGeom>
        </p:spPr>
      </p:pic>
      <p:pic>
        <p:nvPicPr>
          <p:cNvPr id="11" name="Picture Placeholder 4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E07BDF0E-3989-836C-0130-929E0F55E3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" r="312"/>
          <a:stretch/>
        </p:blipFill>
        <p:spPr>
          <a:xfrm>
            <a:off x="7980070" y="2495789"/>
            <a:ext cx="1903640" cy="1903640"/>
          </a:xfrm>
          <a:prstGeom prst="ellipse">
            <a:avLst/>
          </a:prstGeom>
        </p:spPr>
      </p:pic>
      <p:pic>
        <p:nvPicPr>
          <p:cNvPr id="12" name="Picture Placeholder 49" descr="A person in a suit&#10;&#10;Description automatically generated">
            <a:extLst>
              <a:ext uri="{FF2B5EF4-FFF2-40B4-BE49-F238E27FC236}">
                <a16:creationId xmlns:a16="http://schemas.microsoft.com/office/drawing/2014/main" id="{5E25828D-2F2D-3385-896E-A91E02850F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33" r="20833"/>
          <a:stretch/>
        </p:blipFill>
        <p:spPr>
          <a:xfrm>
            <a:off x="4879520" y="2468246"/>
            <a:ext cx="1931183" cy="19311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884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32617" y="1816996"/>
            <a:ext cx="9581515" cy="4852417"/>
            <a:chOff x="963167" y="1481327"/>
            <a:chExt cx="9581515" cy="4852417"/>
          </a:xfrm>
        </p:grpSpPr>
        <p:sp>
          <p:nvSpPr>
            <p:cNvPr id="4" name="object 4"/>
            <p:cNvSpPr/>
            <p:nvPr/>
          </p:nvSpPr>
          <p:spPr>
            <a:xfrm>
              <a:off x="970787" y="1481327"/>
              <a:ext cx="9573895" cy="2676525"/>
            </a:xfrm>
            <a:custGeom>
              <a:avLst/>
              <a:gdLst/>
              <a:ahLst/>
              <a:cxnLst/>
              <a:rect l="l" t="t" r="r" b="b"/>
              <a:pathLst>
                <a:path w="9573895" h="2676525">
                  <a:moveTo>
                    <a:pt x="0" y="2676144"/>
                  </a:moveTo>
                  <a:lnTo>
                    <a:pt x="9573767" y="2676144"/>
                  </a:lnTo>
                  <a:lnTo>
                    <a:pt x="9573767" y="0"/>
                  </a:lnTo>
                  <a:lnTo>
                    <a:pt x="0" y="0"/>
                  </a:lnTo>
                  <a:lnTo>
                    <a:pt x="0" y="2676144"/>
                  </a:lnTo>
                  <a:close/>
                </a:path>
              </a:pathLst>
            </a:custGeom>
            <a:ln w="12192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42073" y="2092451"/>
              <a:ext cx="1887854" cy="2101850"/>
            </a:xfrm>
            <a:custGeom>
              <a:avLst/>
              <a:gdLst/>
              <a:ahLst/>
              <a:cxnLst/>
              <a:rect l="l" t="t" r="r" b="b"/>
              <a:pathLst>
                <a:path w="7132320" h="2101850">
                  <a:moveTo>
                    <a:pt x="0" y="2101596"/>
                  </a:moveTo>
                  <a:lnTo>
                    <a:pt x="7132320" y="2101596"/>
                  </a:lnTo>
                  <a:lnTo>
                    <a:pt x="7132320" y="0"/>
                  </a:lnTo>
                  <a:lnTo>
                    <a:pt x="0" y="0"/>
                  </a:lnTo>
                  <a:lnTo>
                    <a:pt x="0" y="21015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167" y="4194048"/>
              <a:ext cx="9575292" cy="213969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3787" y="1999475"/>
              <a:ext cx="2141219" cy="5517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4995" y="2063457"/>
              <a:ext cx="1100328" cy="47552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39695" y="2025395"/>
              <a:ext cx="2039620" cy="449580"/>
            </a:xfrm>
            <a:custGeom>
              <a:avLst/>
              <a:gdLst/>
              <a:ahLst/>
              <a:cxnLst/>
              <a:rect l="l" t="t" r="r" b="b"/>
              <a:pathLst>
                <a:path w="2039620" h="449580">
                  <a:moveTo>
                    <a:pt x="1964182" y="0"/>
                  </a:moveTo>
                  <a:lnTo>
                    <a:pt x="74930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29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30" y="449579"/>
                  </a:lnTo>
                  <a:lnTo>
                    <a:pt x="1964182" y="449579"/>
                  </a:lnTo>
                  <a:lnTo>
                    <a:pt x="1993356" y="443694"/>
                  </a:lnTo>
                  <a:lnTo>
                    <a:pt x="2017172" y="427640"/>
                  </a:lnTo>
                  <a:lnTo>
                    <a:pt x="2033226" y="403824"/>
                  </a:lnTo>
                  <a:lnTo>
                    <a:pt x="2039112" y="374650"/>
                  </a:lnTo>
                  <a:lnTo>
                    <a:pt x="2039112" y="74929"/>
                  </a:lnTo>
                  <a:lnTo>
                    <a:pt x="2033226" y="45755"/>
                  </a:lnTo>
                  <a:lnTo>
                    <a:pt x="2017172" y="21939"/>
                  </a:lnTo>
                  <a:lnTo>
                    <a:pt x="1993356" y="5885"/>
                  </a:lnTo>
                  <a:lnTo>
                    <a:pt x="196418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24588" y="2464824"/>
            <a:ext cx="8102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>
                <a:solidFill>
                  <a:srgbClr val="FFFFFF"/>
                </a:solidFill>
                <a:latin typeface="Verdana"/>
                <a:cs typeface="Verdana"/>
              </a:rPr>
              <a:t>Analyse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13361" y="5386204"/>
            <a:ext cx="1920239" cy="563880"/>
            <a:chOff x="2343911" y="5050535"/>
            <a:chExt cx="1920239" cy="56388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3911" y="5050535"/>
              <a:ext cx="1920239" cy="5638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0611" y="5119115"/>
              <a:ext cx="1383791" cy="47552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82773" y="5089397"/>
              <a:ext cx="1792605" cy="436245"/>
            </a:xfrm>
            <a:custGeom>
              <a:avLst/>
              <a:gdLst/>
              <a:ahLst/>
              <a:cxnLst/>
              <a:rect l="l" t="t" r="r" b="b"/>
              <a:pathLst>
                <a:path w="1792604" h="436245">
                  <a:moveTo>
                    <a:pt x="1719579" y="0"/>
                  </a:moveTo>
                  <a:lnTo>
                    <a:pt x="72643" y="0"/>
                  </a:lnTo>
                  <a:lnTo>
                    <a:pt x="44362" y="5707"/>
                  </a:lnTo>
                  <a:lnTo>
                    <a:pt x="21272" y="21272"/>
                  </a:lnTo>
                  <a:lnTo>
                    <a:pt x="5707" y="44362"/>
                  </a:lnTo>
                  <a:lnTo>
                    <a:pt x="0" y="72643"/>
                  </a:lnTo>
                  <a:lnTo>
                    <a:pt x="0" y="363219"/>
                  </a:lnTo>
                  <a:lnTo>
                    <a:pt x="5707" y="391501"/>
                  </a:lnTo>
                  <a:lnTo>
                    <a:pt x="21272" y="414591"/>
                  </a:lnTo>
                  <a:lnTo>
                    <a:pt x="44362" y="430156"/>
                  </a:lnTo>
                  <a:lnTo>
                    <a:pt x="72643" y="435863"/>
                  </a:lnTo>
                  <a:lnTo>
                    <a:pt x="1719579" y="435863"/>
                  </a:lnTo>
                  <a:lnTo>
                    <a:pt x="1747861" y="430156"/>
                  </a:lnTo>
                  <a:lnTo>
                    <a:pt x="1770951" y="414591"/>
                  </a:lnTo>
                  <a:lnTo>
                    <a:pt x="1786516" y="391501"/>
                  </a:lnTo>
                  <a:lnTo>
                    <a:pt x="1792224" y="363219"/>
                  </a:lnTo>
                  <a:lnTo>
                    <a:pt x="1792224" y="72643"/>
                  </a:lnTo>
                  <a:lnTo>
                    <a:pt x="1786516" y="44362"/>
                  </a:lnTo>
                  <a:lnTo>
                    <a:pt x="1770951" y="21272"/>
                  </a:lnTo>
                  <a:lnTo>
                    <a:pt x="1747861" y="5707"/>
                  </a:lnTo>
                  <a:lnTo>
                    <a:pt x="1719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82773" y="5089397"/>
              <a:ext cx="1792605" cy="436245"/>
            </a:xfrm>
            <a:custGeom>
              <a:avLst/>
              <a:gdLst/>
              <a:ahLst/>
              <a:cxnLst/>
              <a:rect l="l" t="t" r="r" b="b"/>
              <a:pathLst>
                <a:path w="1792604" h="436245">
                  <a:moveTo>
                    <a:pt x="0" y="72643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3" y="0"/>
                  </a:lnTo>
                  <a:lnTo>
                    <a:pt x="1719579" y="0"/>
                  </a:lnTo>
                  <a:lnTo>
                    <a:pt x="1747861" y="5707"/>
                  </a:lnTo>
                  <a:lnTo>
                    <a:pt x="1770951" y="21272"/>
                  </a:lnTo>
                  <a:lnTo>
                    <a:pt x="1786516" y="44362"/>
                  </a:lnTo>
                  <a:lnTo>
                    <a:pt x="1792224" y="72643"/>
                  </a:lnTo>
                  <a:lnTo>
                    <a:pt x="1792224" y="363219"/>
                  </a:lnTo>
                  <a:lnTo>
                    <a:pt x="1786516" y="391501"/>
                  </a:lnTo>
                  <a:lnTo>
                    <a:pt x="1770951" y="414591"/>
                  </a:lnTo>
                  <a:lnTo>
                    <a:pt x="1747861" y="430156"/>
                  </a:lnTo>
                  <a:lnTo>
                    <a:pt x="1719579" y="435863"/>
                  </a:lnTo>
                  <a:lnTo>
                    <a:pt x="72643" y="435863"/>
                  </a:lnTo>
                  <a:lnTo>
                    <a:pt x="44362" y="430156"/>
                  </a:lnTo>
                  <a:lnTo>
                    <a:pt x="21272" y="414591"/>
                  </a:lnTo>
                  <a:lnTo>
                    <a:pt x="5707" y="391501"/>
                  </a:lnTo>
                  <a:lnTo>
                    <a:pt x="0" y="363219"/>
                  </a:lnTo>
                  <a:lnTo>
                    <a:pt x="0" y="72643"/>
                  </a:lnTo>
                  <a:close/>
                </a:path>
              </a:pathLst>
            </a:custGeom>
            <a:ln w="259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800204" y="5521967"/>
            <a:ext cx="1093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Verdana"/>
                <a:cs typeface="Verdana"/>
              </a:rPr>
              <a:t>Work</a:t>
            </a:r>
            <a:r>
              <a:rPr sz="1400" spc="-85">
                <a:latin typeface="Verdana"/>
                <a:cs typeface="Verdana"/>
              </a:rPr>
              <a:t> </a:t>
            </a:r>
            <a:r>
              <a:rPr sz="1400" spc="-10">
                <a:latin typeface="Verdana"/>
                <a:cs typeface="Verdana"/>
              </a:rPr>
              <a:t>queue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66773" y="5343533"/>
            <a:ext cx="2452370" cy="688975"/>
            <a:chOff x="4497323" y="5007864"/>
            <a:chExt cx="2452370" cy="68897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7323" y="5050536"/>
              <a:ext cx="2452116" cy="5517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81371" y="5007864"/>
              <a:ext cx="1738883" cy="68886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536185" y="5089398"/>
              <a:ext cx="2324100" cy="424180"/>
            </a:xfrm>
            <a:custGeom>
              <a:avLst/>
              <a:gdLst/>
              <a:ahLst/>
              <a:cxnLst/>
              <a:rect l="l" t="t" r="r" b="b"/>
              <a:pathLst>
                <a:path w="2324100" h="424179">
                  <a:moveTo>
                    <a:pt x="2253488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353059"/>
                  </a:lnTo>
                  <a:lnTo>
                    <a:pt x="5550" y="380541"/>
                  </a:lnTo>
                  <a:lnTo>
                    <a:pt x="20685" y="402986"/>
                  </a:lnTo>
                  <a:lnTo>
                    <a:pt x="43130" y="418121"/>
                  </a:lnTo>
                  <a:lnTo>
                    <a:pt x="70612" y="423671"/>
                  </a:lnTo>
                  <a:lnTo>
                    <a:pt x="2253488" y="423671"/>
                  </a:lnTo>
                  <a:lnTo>
                    <a:pt x="2280969" y="418121"/>
                  </a:lnTo>
                  <a:lnTo>
                    <a:pt x="2303414" y="402986"/>
                  </a:lnTo>
                  <a:lnTo>
                    <a:pt x="2318549" y="380541"/>
                  </a:lnTo>
                  <a:lnTo>
                    <a:pt x="2324099" y="353059"/>
                  </a:lnTo>
                  <a:lnTo>
                    <a:pt x="2324099" y="70612"/>
                  </a:lnTo>
                  <a:lnTo>
                    <a:pt x="2318549" y="43130"/>
                  </a:lnTo>
                  <a:lnTo>
                    <a:pt x="2303414" y="20685"/>
                  </a:lnTo>
                  <a:lnTo>
                    <a:pt x="2280969" y="5550"/>
                  </a:lnTo>
                  <a:lnTo>
                    <a:pt x="2253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36185" y="5089398"/>
              <a:ext cx="2324100" cy="424180"/>
            </a:xfrm>
            <a:custGeom>
              <a:avLst/>
              <a:gdLst/>
              <a:ahLst/>
              <a:cxnLst/>
              <a:rect l="l" t="t" r="r" b="b"/>
              <a:pathLst>
                <a:path w="2324100" h="424179">
                  <a:moveTo>
                    <a:pt x="0" y="70612"/>
                  </a:moveTo>
                  <a:lnTo>
                    <a:pt x="5550" y="43130"/>
                  </a:lnTo>
                  <a:lnTo>
                    <a:pt x="20685" y="20685"/>
                  </a:lnTo>
                  <a:lnTo>
                    <a:pt x="43130" y="5550"/>
                  </a:lnTo>
                  <a:lnTo>
                    <a:pt x="70612" y="0"/>
                  </a:lnTo>
                  <a:lnTo>
                    <a:pt x="2253488" y="0"/>
                  </a:lnTo>
                  <a:lnTo>
                    <a:pt x="2280969" y="5550"/>
                  </a:lnTo>
                  <a:lnTo>
                    <a:pt x="2303414" y="20685"/>
                  </a:lnTo>
                  <a:lnTo>
                    <a:pt x="2318549" y="43130"/>
                  </a:lnTo>
                  <a:lnTo>
                    <a:pt x="2324099" y="70612"/>
                  </a:lnTo>
                  <a:lnTo>
                    <a:pt x="2324099" y="353059"/>
                  </a:lnTo>
                  <a:lnTo>
                    <a:pt x="2318549" y="380541"/>
                  </a:lnTo>
                  <a:lnTo>
                    <a:pt x="2303414" y="402986"/>
                  </a:lnTo>
                  <a:lnTo>
                    <a:pt x="2280969" y="418121"/>
                  </a:lnTo>
                  <a:lnTo>
                    <a:pt x="2253488" y="423671"/>
                  </a:lnTo>
                  <a:lnTo>
                    <a:pt x="70612" y="423671"/>
                  </a:lnTo>
                  <a:lnTo>
                    <a:pt x="43130" y="418121"/>
                  </a:lnTo>
                  <a:lnTo>
                    <a:pt x="20685" y="402986"/>
                  </a:lnTo>
                  <a:lnTo>
                    <a:pt x="5550" y="380541"/>
                  </a:lnTo>
                  <a:lnTo>
                    <a:pt x="0" y="353059"/>
                  </a:lnTo>
                  <a:lnTo>
                    <a:pt x="0" y="70612"/>
                  </a:lnTo>
                  <a:close/>
                </a:path>
              </a:pathLst>
            </a:custGeom>
            <a:ln w="25907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071979" y="5409827"/>
            <a:ext cx="13906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 marR="5080" indent="-139065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Verdana"/>
                <a:cs typeface="Verdana"/>
              </a:rPr>
              <a:t>Run </a:t>
            </a:r>
            <a:r>
              <a:rPr sz="1400" spc="-10">
                <a:latin typeface="Verdana"/>
                <a:cs typeface="Verdana"/>
              </a:rPr>
              <a:t>rule-based transactions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35654" y="2332134"/>
            <a:ext cx="2141220" cy="556260"/>
            <a:chOff x="6966204" y="1996465"/>
            <a:chExt cx="2141220" cy="556260"/>
          </a:xfrm>
          <a:solidFill>
            <a:schemeClr val="accent1">
              <a:lumMod val="75000"/>
            </a:schemeClr>
          </a:solidFill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66204" y="1996465"/>
              <a:ext cx="2141220" cy="556234"/>
            </a:xfrm>
            <a:prstGeom prst="rect">
              <a:avLst/>
            </a:prstGeom>
            <a:grpFill/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20128" y="2063457"/>
              <a:ext cx="1834896" cy="475526"/>
            </a:xfrm>
            <a:prstGeom prst="rect">
              <a:avLst/>
            </a:prstGeom>
            <a:grpFill/>
          </p:spPr>
        </p:pic>
        <p:sp>
          <p:nvSpPr>
            <p:cNvPr id="27" name="object 27"/>
            <p:cNvSpPr/>
            <p:nvPr/>
          </p:nvSpPr>
          <p:spPr>
            <a:xfrm>
              <a:off x="6992112" y="2022347"/>
              <a:ext cx="2039620" cy="454659"/>
            </a:xfrm>
            <a:custGeom>
              <a:avLst/>
              <a:gdLst/>
              <a:ahLst/>
              <a:cxnLst/>
              <a:rect l="l" t="t" r="r" b="b"/>
              <a:pathLst>
                <a:path w="2039620" h="454660">
                  <a:moveTo>
                    <a:pt x="1963420" y="0"/>
                  </a:moveTo>
                  <a:lnTo>
                    <a:pt x="75692" y="0"/>
                  </a:lnTo>
                  <a:lnTo>
                    <a:pt x="46237" y="5951"/>
                  </a:lnTo>
                  <a:lnTo>
                    <a:pt x="22177" y="22177"/>
                  </a:lnTo>
                  <a:lnTo>
                    <a:pt x="5951" y="46237"/>
                  </a:lnTo>
                  <a:lnTo>
                    <a:pt x="0" y="75691"/>
                  </a:lnTo>
                  <a:lnTo>
                    <a:pt x="0" y="378460"/>
                  </a:lnTo>
                  <a:lnTo>
                    <a:pt x="5951" y="407914"/>
                  </a:lnTo>
                  <a:lnTo>
                    <a:pt x="22177" y="431974"/>
                  </a:lnTo>
                  <a:lnTo>
                    <a:pt x="46237" y="448200"/>
                  </a:lnTo>
                  <a:lnTo>
                    <a:pt x="75692" y="454151"/>
                  </a:lnTo>
                  <a:lnTo>
                    <a:pt x="1963420" y="454151"/>
                  </a:lnTo>
                  <a:lnTo>
                    <a:pt x="1992874" y="448200"/>
                  </a:lnTo>
                  <a:lnTo>
                    <a:pt x="2016934" y="431974"/>
                  </a:lnTo>
                  <a:lnTo>
                    <a:pt x="2033160" y="407914"/>
                  </a:lnTo>
                  <a:lnTo>
                    <a:pt x="2039112" y="378460"/>
                  </a:lnTo>
                  <a:lnTo>
                    <a:pt x="2039112" y="75691"/>
                  </a:lnTo>
                  <a:lnTo>
                    <a:pt x="2033160" y="46237"/>
                  </a:lnTo>
                  <a:lnTo>
                    <a:pt x="2016934" y="22177"/>
                  </a:lnTo>
                  <a:lnTo>
                    <a:pt x="1992874" y="5951"/>
                  </a:lnTo>
                  <a:lnTo>
                    <a:pt x="196342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310355" y="2464824"/>
            <a:ext cx="15455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FFFFFF"/>
                </a:solidFill>
                <a:latin typeface="Verdana"/>
                <a:cs typeface="Verdana"/>
              </a:rPr>
              <a:t>Cognitive</a:t>
            </a:r>
            <a:r>
              <a:rPr sz="1400" b="1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>
                <a:solidFill>
                  <a:srgbClr val="FFFFFF"/>
                </a:solidFill>
                <a:latin typeface="Verdana"/>
                <a:cs typeface="Verdana"/>
              </a:rPr>
              <a:t>tasks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335881" y="3344045"/>
            <a:ext cx="1286510" cy="1271270"/>
            <a:chOff x="7266431" y="3008376"/>
            <a:chExt cx="1286510" cy="1271270"/>
          </a:xfrm>
        </p:grpSpPr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66431" y="3008376"/>
              <a:ext cx="1286255" cy="127101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321168" y="3046984"/>
              <a:ext cx="1143635" cy="1143635"/>
            </a:xfrm>
            <a:custGeom>
              <a:avLst/>
              <a:gdLst/>
              <a:ahLst/>
              <a:cxnLst/>
              <a:rect l="l" t="t" r="r" b="b"/>
              <a:pathLst>
                <a:path w="1143634" h="1143635">
                  <a:moveTo>
                    <a:pt x="565911" y="0"/>
                  </a:moveTo>
                  <a:lnTo>
                    <a:pt x="0" y="565911"/>
                  </a:lnTo>
                  <a:lnTo>
                    <a:pt x="577469" y="1143508"/>
                  </a:lnTo>
                  <a:lnTo>
                    <a:pt x="1143507" y="577595"/>
                  </a:lnTo>
                  <a:lnTo>
                    <a:pt x="5659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21168" y="3046984"/>
              <a:ext cx="1143635" cy="1143635"/>
            </a:xfrm>
            <a:custGeom>
              <a:avLst/>
              <a:gdLst/>
              <a:ahLst/>
              <a:cxnLst/>
              <a:rect l="l" t="t" r="r" b="b"/>
              <a:pathLst>
                <a:path w="1143634" h="1143635">
                  <a:moveTo>
                    <a:pt x="577469" y="1143508"/>
                  </a:moveTo>
                  <a:lnTo>
                    <a:pt x="0" y="565911"/>
                  </a:lnTo>
                  <a:lnTo>
                    <a:pt x="565911" y="0"/>
                  </a:lnTo>
                  <a:lnTo>
                    <a:pt x="1143507" y="577595"/>
                  </a:lnTo>
                  <a:lnTo>
                    <a:pt x="577469" y="1143508"/>
                  </a:lnTo>
                  <a:close/>
                </a:path>
              </a:pathLst>
            </a:custGeom>
            <a:ln w="254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457293" y="3853822"/>
            <a:ext cx="990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>
                <a:latin typeface="Verdana"/>
                <a:cs typeface="Verdana"/>
              </a:rPr>
              <a:t>Exception?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242674" y="2571376"/>
            <a:ext cx="8909685" cy="3109595"/>
          </a:xfrm>
          <a:custGeom>
            <a:avLst/>
            <a:gdLst/>
            <a:ahLst/>
            <a:cxnLst/>
            <a:rect l="l" t="t" r="r" b="b"/>
            <a:pathLst>
              <a:path w="8909685" h="3109595">
                <a:moveTo>
                  <a:pt x="118872" y="1971040"/>
                </a:moveTo>
                <a:lnTo>
                  <a:pt x="111506" y="1942973"/>
                </a:lnTo>
                <a:lnTo>
                  <a:pt x="90805" y="1948561"/>
                </a:lnTo>
                <a:lnTo>
                  <a:pt x="46228" y="1955800"/>
                </a:lnTo>
                <a:lnTo>
                  <a:pt x="0" y="1958213"/>
                </a:lnTo>
                <a:lnTo>
                  <a:pt x="1524" y="1987169"/>
                </a:lnTo>
                <a:lnTo>
                  <a:pt x="47879" y="1984756"/>
                </a:lnTo>
                <a:lnTo>
                  <a:pt x="95504" y="1977136"/>
                </a:lnTo>
                <a:lnTo>
                  <a:pt x="118872" y="1971040"/>
                </a:lnTo>
                <a:close/>
              </a:path>
              <a:path w="8909685" h="3109595">
                <a:moveTo>
                  <a:pt x="306070" y="1883918"/>
                </a:moveTo>
                <a:lnTo>
                  <a:pt x="289941" y="1859788"/>
                </a:lnTo>
                <a:lnTo>
                  <a:pt x="267970" y="1874520"/>
                </a:lnTo>
                <a:lnTo>
                  <a:pt x="224155" y="1899539"/>
                </a:lnTo>
                <a:lnTo>
                  <a:pt x="190881" y="1915033"/>
                </a:lnTo>
                <a:lnTo>
                  <a:pt x="203073" y="1941322"/>
                </a:lnTo>
                <a:lnTo>
                  <a:pt x="236347" y="1925701"/>
                </a:lnTo>
                <a:lnTo>
                  <a:pt x="282321" y="1899666"/>
                </a:lnTo>
                <a:lnTo>
                  <a:pt x="306070" y="1883918"/>
                </a:lnTo>
                <a:close/>
              </a:path>
              <a:path w="8909685" h="3109595">
                <a:moveTo>
                  <a:pt x="462915" y="1750949"/>
                </a:moveTo>
                <a:lnTo>
                  <a:pt x="441706" y="1731264"/>
                </a:lnTo>
                <a:lnTo>
                  <a:pt x="438277" y="1734947"/>
                </a:lnTo>
                <a:lnTo>
                  <a:pt x="396748" y="1775460"/>
                </a:lnTo>
                <a:lnTo>
                  <a:pt x="358140" y="1809115"/>
                </a:lnTo>
                <a:lnTo>
                  <a:pt x="377063" y="1830959"/>
                </a:lnTo>
                <a:lnTo>
                  <a:pt x="415798" y="1797304"/>
                </a:lnTo>
                <a:lnTo>
                  <a:pt x="458470" y="1755775"/>
                </a:lnTo>
                <a:lnTo>
                  <a:pt x="462915" y="1750949"/>
                </a:lnTo>
                <a:close/>
              </a:path>
              <a:path w="8909685" h="3109595">
                <a:moveTo>
                  <a:pt x="592963" y="1593215"/>
                </a:moveTo>
                <a:lnTo>
                  <a:pt x="569341" y="1576578"/>
                </a:lnTo>
                <a:lnTo>
                  <a:pt x="557682" y="1593215"/>
                </a:lnTo>
                <a:lnTo>
                  <a:pt x="518922" y="1643634"/>
                </a:lnTo>
                <a:lnTo>
                  <a:pt x="499110" y="1667129"/>
                </a:lnTo>
                <a:lnTo>
                  <a:pt x="521335" y="1685671"/>
                </a:lnTo>
                <a:lnTo>
                  <a:pt x="541020" y="1662303"/>
                </a:lnTo>
                <a:lnTo>
                  <a:pt x="580644" y="1610741"/>
                </a:lnTo>
                <a:lnTo>
                  <a:pt x="592963" y="1593215"/>
                </a:lnTo>
                <a:close/>
              </a:path>
              <a:path w="8909685" h="3109595">
                <a:moveTo>
                  <a:pt x="701802" y="1420495"/>
                </a:moveTo>
                <a:lnTo>
                  <a:pt x="676402" y="1406525"/>
                </a:lnTo>
                <a:lnTo>
                  <a:pt x="667004" y="1423924"/>
                </a:lnTo>
                <a:lnTo>
                  <a:pt x="631825" y="1482979"/>
                </a:lnTo>
                <a:lnTo>
                  <a:pt x="617601" y="1505077"/>
                </a:lnTo>
                <a:lnTo>
                  <a:pt x="641858" y="1520825"/>
                </a:lnTo>
                <a:lnTo>
                  <a:pt x="656209" y="1498727"/>
                </a:lnTo>
                <a:lnTo>
                  <a:pt x="691896" y="1438783"/>
                </a:lnTo>
                <a:lnTo>
                  <a:pt x="701802" y="1420495"/>
                </a:lnTo>
                <a:close/>
              </a:path>
              <a:path w="8909685" h="3109595">
                <a:moveTo>
                  <a:pt x="792353" y="1237615"/>
                </a:moveTo>
                <a:lnTo>
                  <a:pt x="765683" y="1226312"/>
                </a:lnTo>
                <a:lnTo>
                  <a:pt x="763397" y="1231773"/>
                </a:lnTo>
                <a:lnTo>
                  <a:pt x="732917" y="1298067"/>
                </a:lnTo>
                <a:lnTo>
                  <a:pt x="716661" y="1330198"/>
                </a:lnTo>
                <a:lnTo>
                  <a:pt x="742569" y="1343152"/>
                </a:lnTo>
                <a:lnTo>
                  <a:pt x="758698" y="1311021"/>
                </a:lnTo>
                <a:lnTo>
                  <a:pt x="789686" y="1243965"/>
                </a:lnTo>
                <a:lnTo>
                  <a:pt x="792353" y="1237615"/>
                </a:lnTo>
                <a:close/>
              </a:path>
              <a:path w="8909685" h="3109595">
                <a:moveTo>
                  <a:pt x="866013" y="1047750"/>
                </a:moveTo>
                <a:lnTo>
                  <a:pt x="838581" y="1038225"/>
                </a:lnTo>
                <a:lnTo>
                  <a:pt x="819404" y="1093089"/>
                </a:lnTo>
                <a:lnTo>
                  <a:pt x="798830" y="1146429"/>
                </a:lnTo>
                <a:lnTo>
                  <a:pt x="825754" y="1156970"/>
                </a:lnTo>
                <a:lnTo>
                  <a:pt x="846455" y="1103503"/>
                </a:lnTo>
                <a:lnTo>
                  <a:pt x="866013" y="1047750"/>
                </a:lnTo>
                <a:close/>
              </a:path>
              <a:path w="8909685" h="3109595">
                <a:moveTo>
                  <a:pt x="923925" y="852297"/>
                </a:moveTo>
                <a:lnTo>
                  <a:pt x="895858" y="845312"/>
                </a:lnTo>
                <a:lnTo>
                  <a:pt x="889127" y="872363"/>
                </a:lnTo>
                <a:lnTo>
                  <a:pt x="867918" y="947420"/>
                </a:lnTo>
                <a:lnTo>
                  <a:pt x="865251" y="956056"/>
                </a:lnTo>
                <a:lnTo>
                  <a:pt x="892810" y="964692"/>
                </a:lnTo>
                <a:lnTo>
                  <a:pt x="895477" y="956056"/>
                </a:lnTo>
                <a:lnTo>
                  <a:pt x="916940" y="880237"/>
                </a:lnTo>
                <a:lnTo>
                  <a:pt x="923925" y="852297"/>
                </a:lnTo>
                <a:close/>
              </a:path>
              <a:path w="8909685" h="3109595">
                <a:moveTo>
                  <a:pt x="966343" y="653161"/>
                </a:moveTo>
                <a:lnTo>
                  <a:pt x="937895" y="647954"/>
                </a:lnTo>
                <a:lnTo>
                  <a:pt x="924941" y="718566"/>
                </a:lnTo>
                <a:lnTo>
                  <a:pt x="915670" y="761111"/>
                </a:lnTo>
                <a:lnTo>
                  <a:pt x="943991" y="767334"/>
                </a:lnTo>
                <a:lnTo>
                  <a:pt x="953262" y="724662"/>
                </a:lnTo>
                <a:lnTo>
                  <a:pt x="966343" y="653161"/>
                </a:lnTo>
                <a:close/>
              </a:path>
              <a:path w="8909685" h="3109595">
                <a:moveTo>
                  <a:pt x="992505" y="450850"/>
                </a:moveTo>
                <a:lnTo>
                  <a:pt x="963676" y="448437"/>
                </a:lnTo>
                <a:lnTo>
                  <a:pt x="960882" y="481330"/>
                </a:lnTo>
                <a:lnTo>
                  <a:pt x="951357" y="561086"/>
                </a:lnTo>
                <a:lnTo>
                  <a:pt x="951103" y="562610"/>
                </a:lnTo>
                <a:lnTo>
                  <a:pt x="979678" y="566928"/>
                </a:lnTo>
                <a:lnTo>
                  <a:pt x="979932" y="565404"/>
                </a:lnTo>
                <a:lnTo>
                  <a:pt x="989584" y="484759"/>
                </a:lnTo>
                <a:lnTo>
                  <a:pt x="992505" y="450850"/>
                </a:lnTo>
                <a:close/>
              </a:path>
              <a:path w="8909685" h="3109595">
                <a:moveTo>
                  <a:pt x="1029589" y="327787"/>
                </a:moveTo>
                <a:lnTo>
                  <a:pt x="1021969" y="311785"/>
                </a:lnTo>
                <a:lnTo>
                  <a:pt x="987806" y="240030"/>
                </a:lnTo>
                <a:lnTo>
                  <a:pt x="942721" y="326009"/>
                </a:lnTo>
                <a:lnTo>
                  <a:pt x="971257" y="326593"/>
                </a:lnTo>
                <a:lnTo>
                  <a:pt x="969645" y="362331"/>
                </a:lnTo>
                <a:lnTo>
                  <a:pt x="998474" y="363601"/>
                </a:lnTo>
                <a:lnTo>
                  <a:pt x="1000201" y="327190"/>
                </a:lnTo>
                <a:lnTo>
                  <a:pt x="1029589" y="327787"/>
                </a:lnTo>
                <a:close/>
              </a:path>
              <a:path w="8909685" h="3109595">
                <a:moveTo>
                  <a:pt x="1148334" y="2514092"/>
                </a:moveTo>
                <a:lnTo>
                  <a:pt x="1119759" y="2509393"/>
                </a:lnTo>
                <a:lnTo>
                  <a:pt x="1113790" y="2546604"/>
                </a:lnTo>
                <a:lnTo>
                  <a:pt x="1105789" y="2607056"/>
                </a:lnTo>
                <a:lnTo>
                  <a:pt x="1103884" y="2624963"/>
                </a:lnTo>
                <a:lnTo>
                  <a:pt x="1132713" y="2628011"/>
                </a:lnTo>
                <a:lnTo>
                  <a:pt x="1134491" y="2610739"/>
                </a:lnTo>
                <a:lnTo>
                  <a:pt x="1142365" y="2551176"/>
                </a:lnTo>
                <a:lnTo>
                  <a:pt x="1148334" y="2514092"/>
                </a:lnTo>
                <a:close/>
              </a:path>
              <a:path w="8909685" h="3109595">
                <a:moveTo>
                  <a:pt x="1151001" y="2766822"/>
                </a:moveTo>
                <a:lnTo>
                  <a:pt x="1122222" y="2766110"/>
                </a:lnTo>
                <a:lnTo>
                  <a:pt x="1123556" y="2731389"/>
                </a:lnTo>
                <a:lnTo>
                  <a:pt x="1124966" y="2714117"/>
                </a:lnTo>
                <a:lnTo>
                  <a:pt x="1096137" y="2711831"/>
                </a:lnTo>
                <a:lnTo>
                  <a:pt x="1094740" y="2729103"/>
                </a:lnTo>
                <a:lnTo>
                  <a:pt x="1093279" y="2765399"/>
                </a:lnTo>
                <a:lnTo>
                  <a:pt x="1064133" y="2764663"/>
                </a:lnTo>
                <a:lnTo>
                  <a:pt x="1105535" y="2852547"/>
                </a:lnTo>
                <a:lnTo>
                  <a:pt x="1143584" y="2780792"/>
                </a:lnTo>
                <a:lnTo>
                  <a:pt x="1151001" y="2766822"/>
                </a:lnTo>
                <a:close/>
              </a:path>
              <a:path w="8909685" h="3109595">
                <a:moveTo>
                  <a:pt x="1189990" y="2317369"/>
                </a:moveTo>
                <a:lnTo>
                  <a:pt x="1162050" y="2309622"/>
                </a:lnTo>
                <a:lnTo>
                  <a:pt x="1147305" y="2369439"/>
                </a:lnTo>
                <a:lnTo>
                  <a:pt x="1135634" y="2423287"/>
                </a:lnTo>
                <a:lnTo>
                  <a:pt x="1163955" y="2429383"/>
                </a:lnTo>
                <a:lnTo>
                  <a:pt x="1175385" y="2376297"/>
                </a:lnTo>
                <a:lnTo>
                  <a:pt x="1189990" y="2317369"/>
                </a:lnTo>
                <a:close/>
              </a:path>
              <a:path w="8909685" h="3109595">
                <a:moveTo>
                  <a:pt x="1250823" y="2125345"/>
                </a:moveTo>
                <a:lnTo>
                  <a:pt x="1223645" y="2115312"/>
                </a:lnTo>
                <a:lnTo>
                  <a:pt x="1211961" y="2147189"/>
                </a:lnTo>
                <a:lnTo>
                  <a:pt x="1193800" y="2200910"/>
                </a:lnTo>
                <a:lnTo>
                  <a:pt x="1186180" y="2225802"/>
                </a:lnTo>
                <a:lnTo>
                  <a:pt x="1213866" y="2234311"/>
                </a:lnTo>
                <a:lnTo>
                  <a:pt x="1221232" y="2210181"/>
                </a:lnTo>
                <a:lnTo>
                  <a:pt x="1239012" y="2157222"/>
                </a:lnTo>
                <a:lnTo>
                  <a:pt x="1250823" y="2125345"/>
                </a:lnTo>
                <a:close/>
              </a:path>
              <a:path w="8909685" h="3109595">
                <a:moveTo>
                  <a:pt x="1331468" y="1941576"/>
                </a:moveTo>
                <a:lnTo>
                  <a:pt x="1305814" y="1928241"/>
                </a:lnTo>
                <a:lnTo>
                  <a:pt x="1295654" y="1947799"/>
                </a:lnTo>
                <a:lnTo>
                  <a:pt x="1273175" y="1995043"/>
                </a:lnTo>
                <a:lnTo>
                  <a:pt x="1256157" y="2033905"/>
                </a:lnTo>
                <a:lnTo>
                  <a:pt x="1282700" y="2045589"/>
                </a:lnTo>
                <a:lnTo>
                  <a:pt x="1299337" y="2007489"/>
                </a:lnTo>
                <a:lnTo>
                  <a:pt x="1321435" y="1961134"/>
                </a:lnTo>
                <a:lnTo>
                  <a:pt x="1331468" y="1941576"/>
                </a:lnTo>
                <a:close/>
              </a:path>
              <a:path w="8909685" h="3109595">
                <a:moveTo>
                  <a:pt x="1436370" y="1771269"/>
                </a:moveTo>
                <a:lnTo>
                  <a:pt x="1413256" y="1753870"/>
                </a:lnTo>
                <a:lnTo>
                  <a:pt x="1408557" y="1760220"/>
                </a:lnTo>
                <a:lnTo>
                  <a:pt x="1395095" y="1778762"/>
                </a:lnTo>
                <a:lnTo>
                  <a:pt x="1381887" y="1798066"/>
                </a:lnTo>
                <a:lnTo>
                  <a:pt x="1368933" y="1817751"/>
                </a:lnTo>
                <a:lnTo>
                  <a:pt x="1348359" y="1851406"/>
                </a:lnTo>
                <a:lnTo>
                  <a:pt x="1373124" y="1866519"/>
                </a:lnTo>
                <a:lnTo>
                  <a:pt x="1393063" y="1833753"/>
                </a:lnTo>
                <a:lnTo>
                  <a:pt x="1405890" y="1814449"/>
                </a:lnTo>
                <a:lnTo>
                  <a:pt x="1418590" y="1795780"/>
                </a:lnTo>
                <a:lnTo>
                  <a:pt x="1431671" y="1777619"/>
                </a:lnTo>
                <a:lnTo>
                  <a:pt x="1436370" y="1771269"/>
                </a:lnTo>
                <a:close/>
              </a:path>
              <a:path w="8909685" h="3109595">
                <a:moveTo>
                  <a:pt x="1574038" y="1629029"/>
                </a:moveTo>
                <a:lnTo>
                  <a:pt x="1556766" y="1605915"/>
                </a:lnTo>
                <a:lnTo>
                  <a:pt x="1551305" y="1609979"/>
                </a:lnTo>
                <a:lnTo>
                  <a:pt x="1536319" y="1621663"/>
                </a:lnTo>
                <a:lnTo>
                  <a:pt x="1506855" y="1647698"/>
                </a:lnTo>
                <a:lnTo>
                  <a:pt x="1477899" y="1676527"/>
                </a:lnTo>
                <a:lnTo>
                  <a:pt x="1469390" y="1685798"/>
                </a:lnTo>
                <a:lnTo>
                  <a:pt x="1490726" y="1705356"/>
                </a:lnTo>
                <a:lnTo>
                  <a:pt x="1498600" y="1696720"/>
                </a:lnTo>
                <a:lnTo>
                  <a:pt x="1512443" y="1682496"/>
                </a:lnTo>
                <a:lnTo>
                  <a:pt x="1526286" y="1669034"/>
                </a:lnTo>
                <a:lnTo>
                  <a:pt x="1540256" y="1656334"/>
                </a:lnTo>
                <a:lnTo>
                  <a:pt x="1554353" y="1644396"/>
                </a:lnTo>
                <a:lnTo>
                  <a:pt x="1568577" y="1633093"/>
                </a:lnTo>
                <a:lnTo>
                  <a:pt x="1574038" y="1629029"/>
                </a:lnTo>
                <a:close/>
              </a:path>
              <a:path w="8909685" h="3109595">
                <a:moveTo>
                  <a:pt x="1751965" y="1560703"/>
                </a:moveTo>
                <a:lnTo>
                  <a:pt x="1751076" y="1531747"/>
                </a:lnTo>
                <a:lnTo>
                  <a:pt x="1739265" y="1532128"/>
                </a:lnTo>
                <a:lnTo>
                  <a:pt x="1723263" y="1533525"/>
                </a:lnTo>
                <a:lnTo>
                  <a:pt x="1675257" y="1543685"/>
                </a:lnTo>
                <a:lnTo>
                  <a:pt x="1633728" y="1559687"/>
                </a:lnTo>
                <a:lnTo>
                  <a:pt x="1645666" y="1585976"/>
                </a:lnTo>
                <a:lnTo>
                  <a:pt x="1654175" y="1582166"/>
                </a:lnTo>
                <a:lnTo>
                  <a:pt x="1668526" y="1576451"/>
                </a:lnTo>
                <a:lnTo>
                  <a:pt x="1711579" y="1564640"/>
                </a:lnTo>
                <a:lnTo>
                  <a:pt x="1740154" y="1561084"/>
                </a:lnTo>
                <a:lnTo>
                  <a:pt x="1751965" y="1560703"/>
                </a:lnTo>
                <a:close/>
              </a:path>
              <a:path w="8909685" h="3109595">
                <a:moveTo>
                  <a:pt x="1953895" y="1515872"/>
                </a:moveTo>
                <a:lnTo>
                  <a:pt x="1941957" y="1489456"/>
                </a:lnTo>
                <a:lnTo>
                  <a:pt x="1929511" y="1495044"/>
                </a:lnTo>
                <a:lnTo>
                  <a:pt x="1900682" y="1505966"/>
                </a:lnTo>
                <a:lnTo>
                  <a:pt x="1871726" y="1514983"/>
                </a:lnTo>
                <a:lnTo>
                  <a:pt x="1842516" y="1522222"/>
                </a:lnTo>
                <a:lnTo>
                  <a:pt x="1835277" y="1523492"/>
                </a:lnTo>
                <a:lnTo>
                  <a:pt x="1840357" y="1552067"/>
                </a:lnTo>
                <a:lnTo>
                  <a:pt x="1849501" y="1550289"/>
                </a:lnTo>
                <a:lnTo>
                  <a:pt x="1880362" y="1542669"/>
                </a:lnTo>
                <a:lnTo>
                  <a:pt x="1910969" y="1533017"/>
                </a:lnTo>
                <a:lnTo>
                  <a:pt x="1941449" y="1521460"/>
                </a:lnTo>
                <a:lnTo>
                  <a:pt x="1953895" y="1515872"/>
                </a:lnTo>
                <a:close/>
              </a:path>
              <a:path w="8909685" h="3109595">
                <a:moveTo>
                  <a:pt x="2117852" y="3084830"/>
                </a:moveTo>
                <a:lnTo>
                  <a:pt x="2117344" y="3055874"/>
                </a:lnTo>
                <a:lnTo>
                  <a:pt x="2112264" y="3055874"/>
                </a:lnTo>
                <a:lnTo>
                  <a:pt x="2098294" y="3056128"/>
                </a:lnTo>
                <a:lnTo>
                  <a:pt x="2001774" y="3056636"/>
                </a:lnTo>
                <a:lnTo>
                  <a:pt x="2001774" y="3085592"/>
                </a:lnTo>
                <a:lnTo>
                  <a:pt x="2068068" y="3085338"/>
                </a:lnTo>
                <a:lnTo>
                  <a:pt x="2083689" y="3085084"/>
                </a:lnTo>
                <a:lnTo>
                  <a:pt x="2098421" y="3085084"/>
                </a:lnTo>
                <a:lnTo>
                  <a:pt x="2112645" y="3084830"/>
                </a:lnTo>
                <a:lnTo>
                  <a:pt x="2117852" y="3084830"/>
                </a:lnTo>
                <a:close/>
              </a:path>
              <a:path w="8909685" h="3109595">
                <a:moveTo>
                  <a:pt x="2122805" y="38608"/>
                </a:moveTo>
                <a:lnTo>
                  <a:pt x="2086483" y="18288"/>
                </a:lnTo>
                <a:lnTo>
                  <a:pt x="2046605" y="4572"/>
                </a:lnTo>
                <a:lnTo>
                  <a:pt x="2007870" y="0"/>
                </a:lnTo>
                <a:lnTo>
                  <a:pt x="2006092" y="28956"/>
                </a:lnTo>
                <a:lnTo>
                  <a:pt x="2024634" y="30099"/>
                </a:lnTo>
                <a:lnTo>
                  <a:pt x="2041525" y="33147"/>
                </a:lnTo>
                <a:lnTo>
                  <a:pt x="2058543" y="38227"/>
                </a:lnTo>
                <a:lnTo>
                  <a:pt x="2075561" y="45085"/>
                </a:lnTo>
                <a:lnTo>
                  <a:pt x="2092579" y="53975"/>
                </a:lnTo>
                <a:lnTo>
                  <a:pt x="2107438" y="63246"/>
                </a:lnTo>
                <a:lnTo>
                  <a:pt x="2122805" y="38608"/>
                </a:lnTo>
                <a:close/>
              </a:path>
              <a:path w="8909685" h="3109595">
                <a:moveTo>
                  <a:pt x="2126615" y="1403350"/>
                </a:moveTo>
                <a:lnTo>
                  <a:pt x="2107565" y="1381506"/>
                </a:lnTo>
                <a:lnTo>
                  <a:pt x="2093468" y="1393825"/>
                </a:lnTo>
                <a:lnTo>
                  <a:pt x="2067560" y="1414526"/>
                </a:lnTo>
                <a:lnTo>
                  <a:pt x="2040890" y="1433957"/>
                </a:lnTo>
                <a:lnTo>
                  <a:pt x="2016633" y="1449705"/>
                </a:lnTo>
                <a:lnTo>
                  <a:pt x="2032381" y="1473962"/>
                </a:lnTo>
                <a:lnTo>
                  <a:pt x="2057908" y="1457325"/>
                </a:lnTo>
                <a:lnTo>
                  <a:pt x="2085594" y="1437259"/>
                </a:lnTo>
                <a:lnTo>
                  <a:pt x="2112518" y="1415669"/>
                </a:lnTo>
                <a:lnTo>
                  <a:pt x="2126615" y="1403350"/>
                </a:lnTo>
                <a:close/>
              </a:path>
              <a:path w="8909685" h="3109595">
                <a:moveTo>
                  <a:pt x="2261997" y="192659"/>
                </a:moveTo>
                <a:lnTo>
                  <a:pt x="2231390" y="147066"/>
                </a:lnTo>
                <a:lnTo>
                  <a:pt x="2197608" y="105029"/>
                </a:lnTo>
                <a:lnTo>
                  <a:pt x="2191004" y="98044"/>
                </a:lnTo>
                <a:lnTo>
                  <a:pt x="2169795" y="117856"/>
                </a:lnTo>
                <a:lnTo>
                  <a:pt x="2176526" y="124841"/>
                </a:lnTo>
                <a:lnTo>
                  <a:pt x="2192655" y="144018"/>
                </a:lnTo>
                <a:lnTo>
                  <a:pt x="2208403" y="164592"/>
                </a:lnTo>
                <a:lnTo>
                  <a:pt x="2223897" y="186690"/>
                </a:lnTo>
                <a:lnTo>
                  <a:pt x="2237613" y="208280"/>
                </a:lnTo>
                <a:lnTo>
                  <a:pt x="2261997" y="192659"/>
                </a:lnTo>
                <a:close/>
              </a:path>
              <a:path w="8909685" h="3109595">
                <a:moveTo>
                  <a:pt x="2263394" y="1249553"/>
                </a:moveTo>
                <a:lnTo>
                  <a:pt x="2239518" y="1233170"/>
                </a:lnTo>
                <a:lnTo>
                  <a:pt x="2233041" y="1242568"/>
                </a:lnTo>
                <a:lnTo>
                  <a:pt x="2212086" y="1270635"/>
                </a:lnTo>
                <a:lnTo>
                  <a:pt x="2190115" y="1297559"/>
                </a:lnTo>
                <a:lnTo>
                  <a:pt x="2168398" y="1322197"/>
                </a:lnTo>
                <a:lnTo>
                  <a:pt x="2189988" y="1341386"/>
                </a:lnTo>
                <a:lnTo>
                  <a:pt x="2212594" y="1315847"/>
                </a:lnTo>
                <a:lnTo>
                  <a:pt x="2235327" y="1287907"/>
                </a:lnTo>
                <a:lnTo>
                  <a:pt x="2256917" y="1259078"/>
                </a:lnTo>
                <a:lnTo>
                  <a:pt x="2263394" y="1249553"/>
                </a:lnTo>
                <a:close/>
              </a:path>
              <a:path w="8909685" h="3109595">
                <a:moveTo>
                  <a:pt x="2349373" y="378841"/>
                </a:moveTo>
                <a:lnTo>
                  <a:pt x="2332482" y="333629"/>
                </a:lnTo>
                <a:lnTo>
                  <a:pt x="2306701" y="274828"/>
                </a:lnTo>
                <a:lnTo>
                  <a:pt x="2304415" y="270129"/>
                </a:lnTo>
                <a:lnTo>
                  <a:pt x="2278507" y="283083"/>
                </a:lnTo>
                <a:lnTo>
                  <a:pt x="2280793" y="287782"/>
                </a:lnTo>
                <a:lnTo>
                  <a:pt x="2293620" y="315722"/>
                </a:lnTo>
                <a:lnTo>
                  <a:pt x="2305812" y="344932"/>
                </a:lnTo>
                <a:lnTo>
                  <a:pt x="2317369" y="374904"/>
                </a:lnTo>
                <a:lnTo>
                  <a:pt x="2322068" y="388366"/>
                </a:lnTo>
                <a:lnTo>
                  <a:pt x="2349373" y="378841"/>
                </a:lnTo>
                <a:close/>
              </a:path>
              <a:path w="8909685" h="3109595">
                <a:moveTo>
                  <a:pt x="2360930" y="1069086"/>
                </a:moveTo>
                <a:lnTo>
                  <a:pt x="2334260" y="1057783"/>
                </a:lnTo>
                <a:lnTo>
                  <a:pt x="2321052" y="1089152"/>
                </a:lnTo>
                <a:lnTo>
                  <a:pt x="2305939" y="1121410"/>
                </a:lnTo>
                <a:lnTo>
                  <a:pt x="2289429" y="1152906"/>
                </a:lnTo>
                <a:lnTo>
                  <a:pt x="2284984" y="1160653"/>
                </a:lnTo>
                <a:lnTo>
                  <a:pt x="2310130" y="1175004"/>
                </a:lnTo>
                <a:lnTo>
                  <a:pt x="2315083" y="1166241"/>
                </a:lnTo>
                <a:lnTo>
                  <a:pt x="2332228" y="1133729"/>
                </a:lnTo>
                <a:lnTo>
                  <a:pt x="2347722" y="1100455"/>
                </a:lnTo>
                <a:lnTo>
                  <a:pt x="2360930" y="1069086"/>
                </a:lnTo>
                <a:close/>
              </a:path>
              <a:path w="8909685" h="3109595">
                <a:moveTo>
                  <a:pt x="2362073" y="3065526"/>
                </a:moveTo>
                <a:lnTo>
                  <a:pt x="2333587" y="3051429"/>
                </a:lnTo>
                <a:lnTo>
                  <a:pt x="2275078" y="3022473"/>
                </a:lnTo>
                <a:lnTo>
                  <a:pt x="2275205" y="3051505"/>
                </a:lnTo>
                <a:lnTo>
                  <a:pt x="2225802" y="3052064"/>
                </a:lnTo>
                <a:lnTo>
                  <a:pt x="2214880" y="3052445"/>
                </a:lnTo>
                <a:lnTo>
                  <a:pt x="2205101" y="3052572"/>
                </a:lnTo>
                <a:lnTo>
                  <a:pt x="2203831" y="3052572"/>
                </a:lnTo>
                <a:lnTo>
                  <a:pt x="2204847" y="3081528"/>
                </a:lnTo>
                <a:lnTo>
                  <a:pt x="2206117" y="3081528"/>
                </a:lnTo>
                <a:lnTo>
                  <a:pt x="2226564" y="3081020"/>
                </a:lnTo>
                <a:lnTo>
                  <a:pt x="2275332" y="3080461"/>
                </a:lnTo>
                <a:lnTo>
                  <a:pt x="2275459" y="3109341"/>
                </a:lnTo>
                <a:lnTo>
                  <a:pt x="2362073" y="3065526"/>
                </a:lnTo>
                <a:close/>
              </a:path>
              <a:path w="8909685" h="3109595">
                <a:moveTo>
                  <a:pt x="2400935" y="577088"/>
                </a:moveTo>
                <a:lnTo>
                  <a:pt x="2398776" y="564515"/>
                </a:lnTo>
                <a:lnTo>
                  <a:pt x="2391791" y="529844"/>
                </a:lnTo>
                <a:lnTo>
                  <a:pt x="2384044" y="495554"/>
                </a:lnTo>
                <a:lnTo>
                  <a:pt x="2375662" y="462915"/>
                </a:lnTo>
                <a:lnTo>
                  <a:pt x="2347595" y="470027"/>
                </a:lnTo>
                <a:lnTo>
                  <a:pt x="2355977" y="502666"/>
                </a:lnTo>
                <a:lnTo>
                  <a:pt x="2363597" y="536194"/>
                </a:lnTo>
                <a:lnTo>
                  <a:pt x="2370328" y="570230"/>
                </a:lnTo>
                <a:lnTo>
                  <a:pt x="2372360" y="581914"/>
                </a:lnTo>
                <a:lnTo>
                  <a:pt x="2400935" y="577088"/>
                </a:lnTo>
                <a:close/>
              </a:path>
              <a:path w="8909685" h="3109595">
                <a:moveTo>
                  <a:pt x="2412873" y="869696"/>
                </a:moveTo>
                <a:lnTo>
                  <a:pt x="2384044" y="866013"/>
                </a:lnTo>
                <a:lnTo>
                  <a:pt x="2381504" y="885825"/>
                </a:lnTo>
                <a:lnTo>
                  <a:pt x="2375408" y="920623"/>
                </a:lnTo>
                <a:lnTo>
                  <a:pt x="2367534" y="955040"/>
                </a:lnTo>
                <a:lnTo>
                  <a:pt x="2361438" y="977392"/>
                </a:lnTo>
                <a:lnTo>
                  <a:pt x="2389378" y="985012"/>
                </a:lnTo>
                <a:lnTo>
                  <a:pt x="2395728" y="961517"/>
                </a:lnTo>
                <a:lnTo>
                  <a:pt x="2403856" y="925703"/>
                </a:lnTo>
                <a:lnTo>
                  <a:pt x="2410333" y="889508"/>
                </a:lnTo>
                <a:lnTo>
                  <a:pt x="2412873" y="869696"/>
                </a:lnTo>
                <a:close/>
              </a:path>
              <a:path w="8909685" h="3109595">
                <a:moveTo>
                  <a:pt x="2418715" y="780034"/>
                </a:moveTo>
                <a:lnTo>
                  <a:pt x="2418080" y="743712"/>
                </a:lnTo>
                <a:lnTo>
                  <a:pt x="2416302" y="707390"/>
                </a:lnTo>
                <a:lnTo>
                  <a:pt x="2413508" y="671449"/>
                </a:lnTo>
                <a:lnTo>
                  <a:pt x="2412619" y="664083"/>
                </a:lnTo>
                <a:lnTo>
                  <a:pt x="2383917" y="667131"/>
                </a:lnTo>
                <a:lnTo>
                  <a:pt x="2384679" y="674497"/>
                </a:lnTo>
                <a:lnTo>
                  <a:pt x="2387473" y="709676"/>
                </a:lnTo>
                <a:lnTo>
                  <a:pt x="2389124" y="745109"/>
                </a:lnTo>
                <a:lnTo>
                  <a:pt x="2389759" y="780796"/>
                </a:lnTo>
                <a:lnTo>
                  <a:pt x="2418715" y="781558"/>
                </a:lnTo>
                <a:lnTo>
                  <a:pt x="2418715" y="780034"/>
                </a:lnTo>
                <a:close/>
              </a:path>
              <a:path w="8909685" h="3109595">
                <a:moveTo>
                  <a:pt x="4612259" y="315087"/>
                </a:moveTo>
                <a:lnTo>
                  <a:pt x="4579620" y="340106"/>
                </a:lnTo>
                <a:lnTo>
                  <a:pt x="4576572" y="395351"/>
                </a:lnTo>
                <a:lnTo>
                  <a:pt x="4577080" y="405511"/>
                </a:lnTo>
                <a:lnTo>
                  <a:pt x="4578604" y="415671"/>
                </a:lnTo>
                <a:lnTo>
                  <a:pt x="4580890" y="425831"/>
                </a:lnTo>
                <a:lnTo>
                  <a:pt x="4582922" y="432054"/>
                </a:lnTo>
                <a:lnTo>
                  <a:pt x="4610481" y="423164"/>
                </a:lnTo>
                <a:lnTo>
                  <a:pt x="4608449" y="416941"/>
                </a:lnTo>
                <a:lnTo>
                  <a:pt x="4606798" y="409321"/>
                </a:lnTo>
                <a:lnTo>
                  <a:pt x="4605782" y="401574"/>
                </a:lnTo>
                <a:lnTo>
                  <a:pt x="4605528" y="394081"/>
                </a:lnTo>
                <a:lnTo>
                  <a:pt x="4605782" y="377190"/>
                </a:lnTo>
                <a:lnTo>
                  <a:pt x="4606798" y="359918"/>
                </a:lnTo>
                <a:lnTo>
                  <a:pt x="4608449" y="342646"/>
                </a:lnTo>
                <a:lnTo>
                  <a:pt x="4610608" y="325501"/>
                </a:lnTo>
                <a:lnTo>
                  <a:pt x="4612259" y="315087"/>
                </a:lnTo>
                <a:close/>
              </a:path>
              <a:path w="8909685" h="3109595">
                <a:moveTo>
                  <a:pt x="4680458" y="131826"/>
                </a:moveTo>
                <a:lnTo>
                  <a:pt x="4655947" y="116459"/>
                </a:lnTo>
                <a:lnTo>
                  <a:pt x="4649851" y="126238"/>
                </a:lnTo>
                <a:lnTo>
                  <a:pt x="4633976" y="154940"/>
                </a:lnTo>
                <a:lnTo>
                  <a:pt x="4619752" y="185674"/>
                </a:lnTo>
                <a:lnTo>
                  <a:pt x="4607306" y="217932"/>
                </a:lnTo>
                <a:lnTo>
                  <a:pt x="4605274" y="224282"/>
                </a:lnTo>
                <a:lnTo>
                  <a:pt x="4632833" y="233045"/>
                </a:lnTo>
                <a:lnTo>
                  <a:pt x="4634865" y="226695"/>
                </a:lnTo>
                <a:lnTo>
                  <a:pt x="4646803" y="196088"/>
                </a:lnTo>
                <a:lnTo>
                  <a:pt x="4660265" y="167132"/>
                </a:lnTo>
                <a:lnTo>
                  <a:pt x="4675124" y="140208"/>
                </a:lnTo>
                <a:lnTo>
                  <a:pt x="4680458" y="131826"/>
                </a:lnTo>
                <a:close/>
              </a:path>
              <a:path w="8909685" h="3109595">
                <a:moveTo>
                  <a:pt x="4745990" y="554228"/>
                </a:moveTo>
                <a:lnTo>
                  <a:pt x="4708017" y="530479"/>
                </a:lnTo>
                <a:lnTo>
                  <a:pt x="4675251" y="506095"/>
                </a:lnTo>
                <a:lnTo>
                  <a:pt x="4655439" y="488442"/>
                </a:lnTo>
                <a:lnTo>
                  <a:pt x="4634992" y="508889"/>
                </a:lnTo>
                <a:lnTo>
                  <a:pt x="4668266" y="537464"/>
                </a:lnTo>
                <a:lnTo>
                  <a:pt x="4704842" y="563118"/>
                </a:lnTo>
                <a:lnTo>
                  <a:pt x="4731131" y="579120"/>
                </a:lnTo>
                <a:lnTo>
                  <a:pt x="4745990" y="554228"/>
                </a:lnTo>
                <a:close/>
              </a:path>
              <a:path w="8909685" h="3109595">
                <a:moveTo>
                  <a:pt x="4798822" y="3028061"/>
                </a:moveTo>
                <a:lnTo>
                  <a:pt x="4779518" y="3006598"/>
                </a:lnTo>
                <a:lnTo>
                  <a:pt x="4766310" y="3018536"/>
                </a:lnTo>
                <a:lnTo>
                  <a:pt x="4745774" y="3033064"/>
                </a:lnTo>
                <a:lnTo>
                  <a:pt x="4725416" y="3043491"/>
                </a:lnTo>
                <a:lnTo>
                  <a:pt x="4706378" y="3049397"/>
                </a:lnTo>
                <a:lnTo>
                  <a:pt x="4685538" y="3051556"/>
                </a:lnTo>
                <a:lnTo>
                  <a:pt x="4688586" y="3080385"/>
                </a:lnTo>
                <a:lnTo>
                  <a:pt x="4710557" y="3078099"/>
                </a:lnTo>
                <a:lnTo>
                  <a:pt x="4712462" y="3077845"/>
                </a:lnTo>
                <a:lnTo>
                  <a:pt x="4713351" y="3077591"/>
                </a:lnTo>
                <a:lnTo>
                  <a:pt x="4735322" y="3070733"/>
                </a:lnTo>
                <a:lnTo>
                  <a:pt x="4736211" y="3070479"/>
                </a:lnTo>
                <a:lnTo>
                  <a:pt x="4736846" y="3070098"/>
                </a:lnTo>
                <a:lnTo>
                  <a:pt x="4759579" y="3058668"/>
                </a:lnTo>
                <a:lnTo>
                  <a:pt x="4760214" y="3058287"/>
                </a:lnTo>
                <a:lnTo>
                  <a:pt x="4760722" y="3057906"/>
                </a:lnTo>
                <a:lnTo>
                  <a:pt x="4761357" y="3057525"/>
                </a:lnTo>
                <a:lnTo>
                  <a:pt x="4772114" y="3049905"/>
                </a:lnTo>
                <a:lnTo>
                  <a:pt x="4773015" y="3049270"/>
                </a:lnTo>
                <a:lnTo>
                  <a:pt x="4780559" y="3043936"/>
                </a:lnTo>
                <a:lnTo>
                  <a:pt x="4781816" y="3043047"/>
                </a:lnTo>
                <a:lnTo>
                  <a:pt x="4783074" y="3042158"/>
                </a:lnTo>
                <a:lnTo>
                  <a:pt x="4792294" y="3033903"/>
                </a:lnTo>
                <a:lnTo>
                  <a:pt x="4793564" y="3032760"/>
                </a:lnTo>
                <a:lnTo>
                  <a:pt x="4798822" y="3028061"/>
                </a:lnTo>
                <a:close/>
              </a:path>
              <a:path w="8909685" h="3109595">
                <a:moveTo>
                  <a:pt x="4819650" y="14478"/>
                </a:moveTo>
                <a:lnTo>
                  <a:pt x="4723003" y="4572"/>
                </a:lnTo>
                <a:lnTo>
                  <a:pt x="4733506" y="32359"/>
                </a:lnTo>
                <a:lnTo>
                  <a:pt x="4729988" y="33909"/>
                </a:lnTo>
                <a:lnTo>
                  <a:pt x="4728718" y="34417"/>
                </a:lnTo>
                <a:lnTo>
                  <a:pt x="4727575" y="35052"/>
                </a:lnTo>
                <a:lnTo>
                  <a:pt x="4726559" y="35941"/>
                </a:lnTo>
                <a:lnTo>
                  <a:pt x="4715891" y="44704"/>
                </a:lnTo>
                <a:lnTo>
                  <a:pt x="4713605" y="46863"/>
                </a:lnTo>
                <a:lnTo>
                  <a:pt x="4733417" y="68072"/>
                </a:lnTo>
                <a:lnTo>
                  <a:pt x="4735576" y="65913"/>
                </a:lnTo>
                <a:lnTo>
                  <a:pt x="4742218" y="60452"/>
                </a:lnTo>
                <a:lnTo>
                  <a:pt x="4742993" y="59817"/>
                </a:lnTo>
                <a:lnTo>
                  <a:pt x="4743755" y="59474"/>
                </a:lnTo>
                <a:lnTo>
                  <a:pt x="4743678" y="59258"/>
                </a:lnTo>
                <a:lnTo>
                  <a:pt x="4743869" y="59105"/>
                </a:lnTo>
                <a:lnTo>
                  <a:pt x="4743755" y="59474"/>
                </a:lnTo>
                <a:lnTo>
                  <a:pt x="4753737" y="85852"/>
                </a:lnTo>
                <a:lnTo>
                  <a:pt x="4808271" y="26797"/>
                </a:lnTo>
                <a:lnTo>
                  <a:pt x="4819650" y="14478"/>
                </a:lnTo>
                <a:close/>
              </a:path>
              <a:path w="8909685" h="3109595">
                <a:moveTo>
                  <a:pt x="4916424" y="2857500"/>
                </a:moveTo>
                <a:lnTo>
                  <a:pt x="4890389" y="2844927"/>
                </a:lnTo>
                <a:lnTo>
                  <a:pt x="4887468" y="2851023"/>
                </a:lnTo>
                <a:lnTo>
                  <a:pt x="4867656" y="2887980"/>
                </a:lnTo>
                <a:lnTo>
                  <a:pt x="4847717" y="2921508"/>
                </a:lnTo>
                <a:lnTo>
                  <a:pt x="4833112" y="2942971"/>
                </a:lnTo>
                <a:lnTo>
                  <a:pt x="4857115" y="2959239"/>
                </a:lnTo>
                <a:lnTo>
                  <a:pt x="4871593" y="2937764"/>
                </a:lnTo>
                <a:lnTo>
                  <a:pt x="4892548" y="2902839"/>
                </a:lnTo>
                <a:lnTo>
                  <a:pt x="4912995" y="2864612"/>
                </a:lnTo>
                <a:lnTo>
                  <a:pt x="4916424" y="2857500"/>
                </a:lnTo>
                <a:close/>
              </a:path>
              <a:path w="8909685" h="3109595">
                <a:moveTo>
                  <a:pt x="4928362" y="635127"/>
                </a:moveTo>
                <a:lnTo>
                  <a:pt x="4910074" y="628650"/>
                </a:lnTo>
                <a:lnTo>
                  <a:pt x="4873244" y="614680"/>
                </a:lnTo>
                <a:lnTo>
                  <a:pt x="4838446" y="600202"/>
                </a:lnTo>
                <a:lnTo>
                  <a:pt x="4822063" y="592709"/>
                </a:lnTo>
                <a:lnTo>
                  <a:pt x="4810125" y="619125"/>
                </a:lnTo>
                <a:lnTo>
                  <a:pt x="4827270" y="626999"/>
                </a:lnTo>
                <a:lnTo>
                  <a:pt x="4862957" y="641858"/>
                </a:lnTo>
                <a:lnTo>
                  <a:pt x="4900422" y="656082"/>
                </a:lnTo>
                <a:lnTo>
                  <a:pt x="4918837" y="662432"/>
                </a:lnTo>
                <a:lnTo>
                  <a:pt x="4928362" y="635127"/>
                </a:lnTo>
                <a:close/>
              </a:path>
              <a:path w="8909685" h="3109595">
                <a:moveTo>
                  <a:pt x="4993894" y="2668397"/>
                </a:moveTo>
                <a:lnTo>
                  <a:pt x="4966462" y="2659126"/>
                </a:lnTo>
                <a:lnTo>
                  <a:pt x="4962144" y="2671826"/>
                </a:lnTo>
                <a:lnTo>
                  <a:pt x="4944237" y="2720975"/>
                </a:lnTo>
                <a:lnTo>
                  <a:pt x="4925949" y="2766822"/>
                </a:lnTo>
                <a:lnTo>
                  <a:pt x="4952873" y="2777490"/>
                </a:lnTo>
                <a:lnTo>
                  <a:pt x="4971161" y="2731770"/>
                </a:lnTo>
                <a:lnTo>
                  <a:pt x="4989322" y="2681732"/>
                </a:lnTo>
                <a:lnTo>
                  <a:pt x="4993894" y="2668397"/>
                </a:lnTo>
                <a:close/>
              </a:path>
              <a:path w="8909685" h="3109595">
                <a:moveTo>
                  <a:pt x="5051806" y="2473071"/>
                </a:moveTo>
                <a:lnTo>
                  <a:pt x="5023739" y="2465832"/>
                </a:lnTo>
                <a:lnTo>
                  <a:pt x="5012436" y="2509266"/>
                </a:lnTo>
                <a:lnTo>
                  <a:pt x="4996307" y="2565908"/>
                </a:lnTo>
                <a:lnTo>
                  <a:pt x="4992878" y="2576830"/>
                </a:lnTo>
                <a:lnTo>
                  <a:pt x="5020564" y="2585339"/>
                </a:lnTo>
                <a:lnTo>
                  <a:pt x="5023993" y="2574417"/>
                </a:lnTo>
                <a:lnTo>
                  <a:pt x="5040249" y="2517140"/>
                </a:lnTo>
                <a:lnTo>
                  <a:pt x="5051806" y="2473071"/>
                </a:lnTo>
                <a:close/>
              </a:path>
              <a:path w="8909685" h="3109595">
                <a:moveTo>
                  <a:pt x="5096129" y="2274570"/>
                </a:moveTo>
                <a:lnTo>
                  <a:pt x="5067808" y="2268855"/>
                </a:lnTo>
                <a:lnTo>
                  <a:pt x="5056124" y="2326767"/>
                </a:lnTo>
                <a:lnTo>
                  <a:pt x="5044059" y="2381885"/>
                </a:lnTo>
                <a:lnTo>
                  <a:pt x="5072253" y="2388108"/>
                </a:lnTo>
                <a:lnTo>
                  <a:pt x="5084445" y="2332990"/>
                </a:lnTo>
                <a:lnTo>
                  <a:pt x="5096129" y="2274570"/>
                </a:lnTo>
                <a:close/>
              </a:path>
              <a:path w="8909685" h="3109595">
                <a:moveTo>
                  <a:pt x="5121402" y="691261"/>
                </a:moveTo>
                <a:lnTo>
                  <a:pt x="5073777" y="679450"/>
                </a:lnTo>
                <a:lnTo>
                  <a:pt x="5030597" y="667639"/>
                </a:lnTo>
                <a:lnTo>
                  <a:pt x="5010404" y="661670"/>
                </a:lnTo>
                <a:lnTo>
                  <a:pt x="5002149" y="689483"/>
                </a:lnTo>
                <a:lnTo>
                  <a:pt x="5022850" y="695579"/>
                </a:lnTo>
                <a:lnTo>
                  <a:pt x="5066792" y="707517"/>
                </a:lnTo>
                <a:lnTo>
                  <a:pt x="5111877" y="718820"/>
                </a:lnTo>
                <a:lnTo>
                  <a:pt x="5114925" y="719455"/>
                </a:lnTo>
                <a:lnTo>
                  <a:pt x="5121402" y="691261"/>
                </a:lnTo>
                <a:close/>
              </a:path>
              <a:path w="8909685" h="3109595">
                <a:moveTo>
                  <a:pt x="5129403" y="2073910"/>
                </a:moveTo>
                <a:lnTo>
                  <a:pt x="5100828" y="2069465"/>
                </a:lnTo>
                <a:lnTo>
                  <a:pt x="5083048" y="2184019"/>
                </a:lnTo>
                <a:lnTo>
                  <a:pt x="5111623" y="2188464"/>
                </a:lnTo>
                <a:lnTo>
                  <a:pt x="5129403" y="2073910"/>
                </a:lnTo>
                <a:close/>
              </a:path>
              <a:path w="8909685" h="3109595">
                <a:moveTo>
                  <a:pt x="5152517" y="1871599"/>
                </a:moveTo>
                <a:lnTo>
                  <a:pt x="5123688" y="1869186"/>
                </a:lnTo>
                <a:lnTo>
                  <a:pt x="5119370" y="1918462"/>
                </a:lnTo>
                <a:lnTo>
                  <a:pt x="5111496" y="1983867"/>
                </a:lnTo>
                <a:lnTo>
                  <a:pt x="5140198" y="1987296"/>
                </a:lnTo>
                <a:lnTo>
                  <a:pt x="5148199" y="1921891"/>
                </a:lnTo>
                <a:lnTo>
                  <a:pt x="5152517" y="1871599"/>
                </a:lnTo>
                <a:close/>
              </a:path>
              <a:path w="8909685" h="3109595">
                <a:moveTo>
                  <a:pt x="5166614" y="1669034"/>
                </a:moveTo>
                <a:lnTo>
                  <a:pt x="5137785" y="1667383"/>
                </a:lnTo>
                <a:lnTo>
                  <a:pt x="5132070" y="1773809"/>
                </a:lnTo>
                <a:lnTo>
                  <a:pt x="5131308" y="1782572"/>
                </a:lnTo>
                <a:lnTo>
                  <a:pt x="5160137" y="1785112"/>
                </a:lnTo>
                <a:lnTo>
                  <a:pt x="5160899" y="1776349"/>
                </a:lnTo>
                <a:lnTo>
                  <a:pt x="5166614" y="1669034"/>
                </a:lnTo>
                <a:close/>
              </a:path>
              <a:path w="8909685" h="3109595">
                <a:moveTo>
                  <a:pt x="5198872" y="1566672"/>
                </a:moveTo>
                <a:lnTo>
                  <a:pt x="5191455" y="1551178"/>
                </a:lnTo>
                <a:lnTo>
                  <a:pt x="5156962" y="1479042"/>
                </a:lnTo>
                <a:lnTo>
                  <a:pt x="5112004" y="1565148"/>
                </a:lnTo>
                <a:lnTo>
                  <a:pt x="5140960" y="1565668"/>
                </a:lnTo>
                <a:lnTo>
                  <a:pt x="5140706" y="1581150"/>
                </a:lnTo>
                <a:lnTo>
                  <a:pt x="5169662" y="1581658"/>
                </a:lnTo>
                <a:lnTo>
                  <a:pt x="5169916" y="1566176"/>
                </a:lnTo>
                <a:lnTo>
                  <a:pt x="5198872" y="1566672"/>
                </a:lnTo>
                <a:close/>
              </a:path>
              <a:path w="8909685" h="3109595">
                <a:moveTo>
                  <a:pt x="5319141" y="729488"/>
                </a:moveTo>
                <a:lnTo>
                  <a:pt x="5308092" y="727837"/>
                </a:lnTo>
                <a:lnTo>
                  <a:pt x="5259197" y="719709"/>
                </a:lnTo>
                <a:lnTo>
                  <a:pt x="5205984" y="709676"/>
                </a:lnTo>
                <a:lnTo>
                  <a:pt x="5200142" y="737997"/>
                </a:lnTo>
                <a:lnTo>
                  <a:pt x="5205857" y="739140"/>
                </a:lnTo>
                <a:lnTo>
                  <a:pt x="5254498" y="748284"/>
                </a:lnTo>
                <a:lnTo>
                  <a:pt x="5303901" y="756539"/>
                </a:lnTo>
                <a:lnTo>
                  <a:pt x="5314950" y="758190"/>
                </a:lnTo>
                <a:lnTo>
                  <a:pt x="5319141" y="729488"/>
                </a:lnTo>
                <a:close/>
              </a:path>
              <a:path w="8909685" h="3109595">
                <a:moveTo>
                  <a:pt x="5519420" y="752475"/>
                </a:moveTo>
                <a:lnTo>
                  <a:pt x="5511165" y="751840"/>
                </a:lnTo>
                <a:lnTo>
                  <a:pt x="5459476" y="747141"/>
                </a:lnTo>
                <a:lnTo>
                  <a:pt x="5404993" y="741299"/>
                </a:lnTo>
                <a:lnTo>
                  <a:pt x="5401310" y="770001"/>
                </a:lnTo>
                <a:lnTo>
                  <a:pt x="5405374" y="770509"/>
                </a:lnTo>
                <a:lnTo>
                  <a:pt x="5456936" y="776097"/>
                </a:lnTo>
                <a:lnTo>
                  <a:pt x="5509133" y="780669"/>
                </a:lnTo>
                <a:lnTo>
                  <a:pt x="5517388" y="781304"/>
                </a:lnTo>
                <a:lnTo>
                  <a:pt x="5519420" y="752475"/>
                </a:lnTo>
                <a:close/>
              </a:path>
              <a:path w="8909685" h="3109595">
                <a:moveTo>
                  <a:pt x="5721096" y="760349"/>
                </a:moveTo>
                <a:lnTo>
                  <a:pt x="5668137" y="759841"/>
                </a:lnTo>
                <a:lnTo>
                  <a:pt x="5615559" y="758190"/>
                </a:lnTo>
                <a:lnTo>
                  <a:pt x="5605907" y="757682"/>
                </a:lnTo>
                <a:lnTo>
                  <a:pt x="5604383" y="786638"/>
                </a:lnTo>
                <a:lnTo>
                  <a:pt x="5614670" y="787146"/>
                </a:lnTo>
                <a:lnTo>
                  <a:pt x="5667756" y="788797"/>
                </a:lnTo>
                <a:lnTo>
                  <a:pt x="5720715" y="789305"/>
                </a:lnTo>
                <a:lnTo>
                  <a:pt x="5721096" y="760349"/>
                </a:lnTo>
                <a:close/>
              </a:path>
              <a:path w="8909685" h="3109595">
                <a:moveTo>
                  <a:pt x="5859145" y="1991233"/>
                </a:moveTo>
                <a:lnTo>
                  <a:pt x="5743321" y="1990344"/>
                </a:lnTo>
                <a:lnTo>
                  <a:pt x="5743067" y="2019300"/>
                </a:lnTo>
                <a:lnTo>
                  <a:pt x="5858891" y="2020189"/>
                </a:lnTo>
                <a:lnTo>
                  <a:pt x="5859145" y="1991233"/>
                </a:lnTo>
                <a:close/>
              </a:path>
              <a:path w="8909685" h="3109595">
                <a:moveTo>
                  <a:pt x="6062218" y="1996440"/>
                </a:moveTo>
                <a:lnTo>
                  <a:pt x="5946140" y="1993011"/>
                </a:lnTo>
                <a:lnTo>
                  <a:pt x="5945505" y="2021967"/>
                </a:lnTo>
                <a:lnTo>
                  <a:pt x="5988431" y="2022856"/>
                </a:lnTo>
                <a:lnTo>
                  <a:pt x="6061075" y="2025396"/>
                </a:lnTo>
                <a:lnTo>
                  <a:pt x="6062218" y="1996440"/>
                </a:lnTo>
                <a:close/>
              </a:path>
              <a:path w="8909685" h="3109595">
                <a:moveTo>
                  <a:pt x="6264910" y="2006727"/>
                </a:moveTo>
                <a:lnTo>
                  <a:pt x="6227318" y="2004314"/>
                </a:lnTo>
                <a:lnTo>
                  <a:pt x="6149086" y="2000250"/>
                </a:lnTo>
                <a:lnTo>
                  <a:pt x="6147689" y="2029206"/>
                </a:lnTo>
                <a:lnTo>
                  <a:pt x="6167628" y="2030095"/>
                </a:lnTo>
                <a:lnTo>
                  <a:pt x="6263132" y="2035556"/>
                </a:lnTo>
                <a:lnTo>
                  <a:pt x="6264910" y="2006727"/>
                </a:lnTo>
                <a:close/>
              </a:path>
              <a:path w="8909685" h="3109595">
                <a:moveTo>
                  <a:pt x="6467475" y="2022094"/>
                </a:moveTo>
                <a:lnTo>
                  <a:pt x="6450203" y="2020443"/>
                </a:lnTo>
                <a:lnTo>
                  <a:pt x="6351778" y="2012569"/>
                </a:lnTo>
                <a:lnTo>
                  <a:pt x="6349619" y="2041525"/>
                </a:lnTo>
                <a:lnTo>
                  <a:pt x="6394196" y="2044827"/>
                </a:lnTo>
                <a:lnTo>
                  <a:pt x="6464808" y="2050923"/>
                </a:lnTo>
                <a:lnTo>
                  <a:pt x="6467475" y="2022094"/>
                </a:lnTo>
                <a:close/>
              </a:path>
              <a:path w="8909685" h="3109595">
                <a:moveTo>
                  <a:pt x="6669532" y="2043938"/>
                </a:moveTo>
                <a:lnTo>
                  <a:pt x="6650101" y="2041398"/>
                </a:lnTo>
                <a:lnTo>
                  <a:pt x="6554216" y="2030476"/>
                </a:lnTo>
                <a:lnTo>
                  <a:pt x="6551041" y="2059305"/>
                </a:lnTo>
                <a:lnTo>
                  <a:pt x="6599555" y="2064512"/>
                </a:lnTo>
                <a:lnTo>
                  <a:pt x="6646672" y="2070100"/>
                </a:lnTo>
                <a:lnTo>
                  <a:pt x="6665849" y="2072640"/>
                </a:lnTo>
                <a:lnTo>
                  <a:pt x="6669532" y="2043938"/>
                </a:lnTo>
                <a:close/>
              </a:path>
              <a:path w="8909685" h="3109595">
                <a:moveTo>
                  <a:pt x="6870700" y="2075815"/>
                </a:moveTo>
                <a:lnTo>
                  <a:pt x="6855841" y="2072894"/>
                </a:lnTo>
                <a:lnTo>
                  <a:pt x="6819138" y="2066163"/>
                </a:lnTo>
                <a:lnTo>
                  <a:pt x="6755892" y="2055876"/>
                </a:lnTo>
                <a:lnTo>
                  <a:pt x="6751574" y="2084578"/>
                </a:lnTo>
                <a:lnTo>
                  <a:pt x="6755511" y="2085086"/>
                </a:lnTo>
                <a:lnTo>
                  <a:pt x="6795262" y="2091436"/>
                </a:lnTo>
                <a:lnTo>
                  <a:pt x="6850507" y="2101342"/>
                </a:lnTo>
                <a:lnTo>
                  <a:pt x="6864985" y="2104263"/>
                </a:lnTo>
                <a:lnTo>
                  <a:pt x="6870700" y="2075815"/>
                </a:lnTo>
                <a:close/>
              </a:path>
              <a:path w="8909685" h="3109595">
                <a:moveTo>
                  <a:pt x="7044563" y="2165985"/>
                </a:moveTo>
                <a:lnTo>
                  <a:pt x="7043928" y="2165146"/>
                </a:lnTo>
                <a:lnTo>
                  <a:pt x="7044563" y="2165985"/>
                </a:lnTo>
                <a:close/>
              </a:path>
              <a:path w="8909685" h="3109595">
                <a:moveTo>
                  <a:pt x="7068439" y="2149856"/>
                </a:moveTo>
                <a:lnTo>
                  <a:pt x="7067677" y="2148840"/>
                </a:lnTo>
                <a:lnTo>
                  <a:pt x="7067296" y="2148078"/>
                </a:lnTo>
                <a:lnTo>
                  <a:pt x="7066407" y="2146935"/>
                </a:lnTo>
                <a:lnTo>
                  <a:pt x="7028307" y="2120392"/>
                </a:lnTo>
                <a:lnTo>
                  <a:pt x="6988175" y="2105152"/>
                </a:lnTo>
                <a:lnTo>
                  <a:pt x="6956298" y="2095627"/>
                </a:lnTo>
                <a:lnTo>
                  <a:pt x="6948551" y="2123567"/>
                </a:lnTo>
                <a:lnTo>
                  <a:pt x="6955917" y="2125599"/>
                </a:lnTo>
                <a:lnTo>
                  <a:pt x="6967982" y="2129155"/>
                </a:lnTo>
                <a:lnTo>
                  <a:pt x="7008622" y="2143379"/>
                </a:lnTo>
                <a:lnTo>
                  <a:pt x="7042277" y="2163191"/>
                </a:lnTo>
                <a:lnTo>
                  <a:pt x="7043801" y="2165223"/>
                </a:lnTo>
                <a:lnTo>
                  <a:pt x="7043928" y="2165146"/>
                </a:lnTo>
                <a:lnTo>
                  <a:pt x="7045630" y="2164080"/>
                </a:lnTo>
                <a:lnTo>
                  <a:pt x="7068439" y="2149856"/>
                </a:lnTo>
                <a:close/>
              </a:path>
              <a:path w="8909685" h="3109595">
                <a:moveTo>
                  <a:pt x="7226554" y="2239264"/>
                </a:moveTo>
                <a:lnTo>
                  <a:pt x="7185406" y="2227961"/>
                </a:lnTo>
                <a:lnTo>
                  <a:pt x="7144639" y="2214245"/>
                </a:lnTo>
                <a:lnTo>
                  <a:pt x="7119366" y="2203577"/>
                </a:lnTo>
                <a:lnTo>
                  <a:pt x="7107174" y="2229866"/>
                </a:lnTo>
                <a:lnTo>
                  <a:pt x="7154291" y="2248535"/>
                </a:lnTo>
                <a:lnTo>
                  <a:pt x="7200900" y="2262505"/>
                </a:lnTo>
                <a:lnTo>
                  <a:pt x="7219315" y="2267331"/>
                </a:lnTo>
                <a:lnTo>
                  <a:pt x="7226554" y="2239264"/>
                </a:lnTo>
                <a:close/>
              </a:path>
              <a:path w="8909685" h="3109595">
                <a:moveTo>
                  <a:pt x="7423912" y="2277364"/>
                </a:moveTo>
                <a:lnTo>
                  <a:pt x="7418578" y="2276602"/>
                </a:lnTo>
                <a:lnTo>
                  <a:pt x="7384288" y="2271268"/>
                </a:lnTo>
                <a:lnTo>
                  <a:pt x="7351268" y="2265680"/>
                </a:lnTo>
                <a:lnTo>
                  <a:pt x="7310501" y="2258060"/>
                </a:lnTo>
                <a:lnTo>
                  <a:pt x="7304913" y="2286381"/>
                </a:lnTo>
                <a:lnTo>
                  <a:pt x="7346061" y="2294128"/>
                </a:lnTo>
                <a:lnTo>
                  <a:pt x="7414133" y="2305177"/>
                </a:lnTo>
                <a:lnTo>
                  <a:pt x="7419848" y="2305939"/>
                </a:lnTo>
                <a:lnTo>
                  <a:pt x="7423912" y="2277364"/>
                </a:lnTo>
                <a:close/>
              </a:path>
              <a:path w="8909685" h="3109595">
                <a:moveTo>
                  <a:pt x="7624445" y="2300478"/>
                </a:moveTo>
                <a:lnTo>
                  <a:pt x="7566660" y="2295017"/>
                </a:lnTo>
                <a:lnTo>
                  <a:pt x="7509764" y="2288667"/>
                </a:lnTo>
                <a:lnTo>
                  <a:pt x="7506335" y="2317496"/>
                </a:lnTo>
                <a:lnTo>
                  <a:pt x="7524623" y="2319655"/>
                </a:lnTo>
                <a:lnTo>
                  <a:pt x="7563485" y="2323846"/>
                </a:lnTo>
                <a:lnTo>
                  <a:pt x="7621905" y="2329307"/>
                </a:lnTo>
                <a:lnTo>
                  <a:pt x="7624445" y="2300478"/>
                </a:lnTo>
                <a:close/>
              </a:path>
              <a:path w="8909685" h="3109595">
                <a:moveTo>
                  <a:pt x="7825994" y="2313051"/>
                </a:moveTo>
                <a:lnTo>
                  <a:pt x="7812532" y="2312543"/>
                </a:lnTo>
                <a:lnTo>
                  <a:pt x="7728331" y="2308225"/>
                </a:lnTo>
                <a:lnTo>
                  <a:pt x="7710805" y="2307082"/>
                </a:lnTo>
                <a:lnTo>
                  <a:pt x="7708900" y="2335911"/>
                </a:lnTo>
                <a:lnTo>
                  <a:pt x="7726426" y="2337054"/>
                </a:lnTo>
                <a:lnTo>
                  <a:pt x="7811135" y="2341499"/>
                </a:lnTo>
                <a:lnTo>
                  <a:pt x="7824978" y="2342007"/>
                </a:lnTo>
                <a:lnTo>
                  <a:pt x="7825994" y="2313051"/>
                </a:lnTo>
                <a:close/>
              </a:path>
              <a:path w="8909685" h="3109595">
                <a:moveTo>
                  <a:pt x="8028432" y="2345055"/>
                </a:moveTo>
                <a:lnTo>
                  <a:pt x="8027797" y="2316226"/>
                </a:lnTo>
                <a:lnTo>
                  <a:pt x="8027797" y="2316099"/>
                </a:lnTo>
                <a:lnTo>
                  <a:pt x="7984363" y="2316226"/>
                </a:lnTo>
                <a:lnTo>
                  <a:pt x="7912481" y="2315464"/>
                </a:lnTo>
                <a:lnTo>
                  <a:pt x="7912227" y="2344420"/>
                </a:lnTo>
                <a:lnTo>
                  <a:pt x="7984109" y="2345182"/>
                </a:lnTo>
                <a:lnTo>
                  <a:pt x="8028432" y="2345055"/>
                </a:lnTo>
                <a:close/>
              </a:path>
              <a:path w="8909685" h="3109595">
                <a:moveTo>
                  <a:pt x="8231759" y="2334895"/>
                </a:moveTo>
                <a:lnTo>
                  <a:pt x="8229346" y="2305939"/>
                </a:lnTo>
                <a:lnTo>
                  <a:pt x="8198612" y="2308479"/>
                </a:lnTo>
                <a:lnTo>
                  <a:pt x="8156321" y="2311273"/>
                </a:lnTo>
                <a:lnTo>
                  <a:pt x="8114284" y="2313432"/>
                </a:lnTo>
                <a:lnTo>
                  <a:pt x="8115681" y="2342388"/>
                </a:lnTo>
                <a:lnTo>
                  <a:pt x="8157718" y="2340229"/>
                </a:lnTo>
                <a:lnTo>
                  <a:pt x="8200390" y="2337435"/>
                </a:lnTo>
                <a:lnTo>
                  <a:pt x="8231759" y="2334895"/>
                </a:lnTo>
                <a:close/>
              </a:path>
              <a:path w="8909685" h="3109595">
                <a:moveTo>
                  <a:pt x="8433943" y="2310892"/>
                </a:moveTo>
                <a:lnTo>
                  <a:pt x="8429625" y="2282317"/>
                </a:lnTo>
                <a:lnTo>
                  <a:pt x="8401939" y="2286508"/>
                </a:lnTo>
                <a:lnTo>
                  <a:pt x="8362569" y="2291969"/>
                </a:lnTo>
                <a:lnTo>
                  <a:pt x="8322564" y="2296795"/>
                </a:lnTo>
                <a:lnTo>
                  <a:pt x="8315452" y="2297557"/>
                </a:lnTo>
                <a:lnTo>
                  <a:pt x="8318500" y="2326386"/>
                </a:lnTo>
                <a:lnTo>
                  <a:pt x="8325612" y="2325624"/>
                </a:lnTo>
                <a:lnTo>
                  <a:pt x="8366125" y="2320671"/>
                </a:lnTo>
                <a:lnTo>
                  <a:pt x="8405876" y="2315210"/>
                </a:lnTo>
                <a:lnTo>
                  <a:pt x="8433943" y="2310892"/>
                </a:lnTo>
                <a:close/>
              </a:path>
              <a:path w="8909685" h="3109595">
                <a:moveTo>
                  <a:pt x="8634095" y="2270887"/>
                </a:moveTo>
                <a:lnTo>
                  <a:pt x="8626856" y="2242820"/>
                </a:lnTo>
                <a:lnTo>
                  <a:pt x="8616950" y="2245360"/>
                </a:lnTo>
                <a:lnTo>
                  <a:pt x="8584057" y="2253234"/>
                </a:lnTo>
                <a:lnTo>
                  <a:pt x="8549894" y="2260600"/>
                </a:lnTo>
                <a:lnTo>
                  <a:pt x="8514588" y="2267585"/>
                </a:lnTo>
                <a:lnTo>
                  <a:pt x="8520176" y="2296033"/>
                </a:lnTo>
                <a:lnTo>
                  <a:pt x="8555482" y="2288921"/>
                </a:lnTo>
                <a:lnTo>
                  <a:pt x="8590153" y="2281428"/>
                </a:lnTo>
                <a:lnTo>
                  <a:pt x="8623681" y="2273554"/>
                </a:lnTo>
                <a:lnTo>
                  <a:pt x="8634095" y="2270887"/>
                </a:lnTo>
                <a:close/>
              </a:path>
              <a:path w="8909685" h="3109595">
                <a:moveTo>
                  <a:pt x="8828024" y="2203323"/>
                </a:moveTo>
                <a:lnTo>
                  <a:pt x="8815070" y="2177415"/>
                </a:lnTo>
                <a:lnTo>
                  <a:pt x="8804021" y="2183003"/>
                </a:lnTo>
                <a:lnTo>
                  <a:pt x="8782558" y="2192528"/>
                </a:lnTo>
                <a:lnTo>
                  <a:pt x="8759190" y="2201926"/>
                </a:lnTo>
                <a:lnTo>
                  <a:pt x="8734044" y="2211070"/>
                </a:lnTo>
                <a:lnTo>
                  <a:pt x="8709406" y="2219325"/>
                </a:lnTo>
                <a:lnTo>
                  <a:pt x="8718550" y="2246757"/>
                </a:lnTo>
                <a:lnTo>
                  <a:pt x="8743188" y="2238629"/>
                </a:lnTo>
                <a:lnTo>
                  <a:pt x="8769096" y="2229104"/>
                </a:lnTo>
                <a:lnTo>
                  <a:pt x="8793353" y="2219325"/>
                </a:lnTo>
                <a:lnTo>
                  <a:pt x="8815705" y="2209419"/>
                </a:lnTo>
                <a:lnTo>
                  <a:pt x="8828024" y="2203323"/>
                </a:lnTo>
                <a:close/>
              </a:path>
              <a:path w="8909685" h="3109595">
                <a:moveTo>
                  <a:pt x="8909304" y="2102231"/>
                </a:moveTo>
                <a:lnTo>
                  <a:pt x="8821674" y="2144141"/>
                </a:lnTo>
                <a:lnTo>
                  <a:pt x="8890127" y="2197481"/>
                </a:lnTo>
                <a:lnTo>
                  <a:pt x="8909304" y="2102231"/>
                </a:lnTo>
                <a:close/>
              </a:path>
            </a:pathLst>
          </a:custGeom>
          <a:solidFill>
            <a:srgbClr val="84BA1F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031206" y="4613664"/>
            <a:ext cx="299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>
                <a:latin typeface="Verdana"/>
                <a:cs typeface="Verdana"/>
              </a:rPr>
              <a:t>No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34559" y="3186819"/>
            <a:ext cx="3810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>
                <a:latin typeface="Verdana"/>
                <a:cs typeface="Verdana"/>
              </a:rPr>
              <a:t>Yes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258670" y="1868813"/>
            <a:ext cx="4906010" cy="2141220"/>
            <a:chOff x="5189220" y="1533144"/>
            <a:chExt cx="4906010" cy="2141220"/>
          </a:xfrm>
        </p:grpSpPr>
        <p:sp>
          <p:nvSpPr>
            <p:cNvPr id="38" name="object 38"/>
            <p:cNvSpPr/>
            <p:nvPr/>
          </p:nvSpPr>
          <p:spPr>
            <a:xfrm>
              <a:off x="5189220" y="3191255"/>
              <a:ext cx="4747260" cy="483234"/>
            </a:xfrm>
            <a:custGeom>
              <a:avLst/>
              <a:gdLst/>
              <a:ahLst/>
              <a:cxnLst/>
              <a:rect l="l" t="t" r="r" b="b"/>
              <a:pathLst>
                <a:path w="4747259" h="483235">
                  <a:moveTo>
                    <a:pt x="160147" y="81407"/>
                  </a:moveTo>
                  <a:lnTo>
                    <a:pt x="155790" y="70205"/>
                  </a:lnTo>
                  <a:lnTo>
                    <a:pt x="144348" y="60388"/>
                  </a:lnTo>
                  <a:lnTo>
                    <a:pt x="128155" y="53441"/>
                  </a:lnTo>
                  <a:lnTo>
                    <a:pt x="109601" y="50800"/>
                  </a:lnTo>
                  <a:lnTo>
                    <a:pt x="91020" y="53441"/>
                  </a:lnTo>
                  <a:lnTo>
                    <a:pt x="74777" y="60388"/>
                  </a:lnTo>
                  <a:lnTo>
                    <a:pt x="63284" y="70205"/>
                  </a:lnTo>
                  <a:lnTo>
                    <a:pt x="58928" y="81407"/>
                  </a:lnTo>
                  <a:lnTo>
                    <a:pt x="63284" y="95542"/>
                  </a:lnTo>
                  <a:lnTo>
                    <a:pt x="74777" y="106819"/>
                  </a:lnTo>
                  <a:lnTo>
                    <a:pt x="91020" y="114274"/>
                  </a:lnTo>
                  <a:lnTo>
                    <a:pt x="109601" y="116967"/>
                  </a:lnTo>
                  <a:lnTo>
                    <a:pt x="128155" y="114274"/>
                  </a:lnTo>
                  <a:lnTo>
                    <a:pt x="144348" y="106819"/>
                  </a:lnTo>
                  <a:lnTo>
                    <a:pt x="155790" y="95542"/>
                  </a:lnTo>
                  <a:lnTo>
                    <a:pt x="160147" y="81407"/>
                  </a:lnTo>
                  <a:close/>
                </a:path>
                <a:path w="4747259" h="483235">
                  <a:moveTo>
                    <a:pt x="379222" y="40640"/>
                  </a:moveTo>
                  <a:lnTo>
                    <a:pt x="373405" y="25717"/>
                  </a:lnTo>
                  <a:lnTo>
                    <a:pt x="358114" y="12700"/>
                  </a:lnTo>
                  <a:lnTo>
                    <a:pt x="336511" y="3492"/>
                  </a:lnTo>
                  <a:lnTo>
                    <a:pt x="311785" y="0"/>
                  </a:lnTo>
                  <a:lnTo>
                    <a:pt x="288378" y="3492"/>
                  </a:lnTo>
                  <a:lnTo>
                    <a:pt x="269697" y="12700"/>
                  </a:lnTo>
                  <a:lnTo>
                    <a:pt x="257327" y="25717"/>
                  </a:lnTo>
                  <a:lnTo>
                    <a:pt x="252857" y="40640"/>
                  </a:lnTo>
                  <a:lnTo>
                    <a:pt x="257327" y="55638"/>
                  </a:lnTo>
                  <a:lnTo>
                    <a:pt x="269697" y="68694"/>
                  </a:lnTo>
                  <a:lnTo>
                    <a:pt x="288378" y="77914"/>
                  </a:lnTo>
                  <a:lnTo>
                    <a:pt x="311785" y="81407"/>
                  </a:lnTo>
                  <a:lnTo>
                    <a:pt x="336511" y="77914"/>
                  </a:lnTo>
                  <a:lnTo>
                    <a:pt x="358114" y="68694"/>
                  </a:lnTo>
                  <a:lnTo>
                    <a:pt x="373405" y="55638"/>
                  </a:lnTo>
                  <a:lnTo>
                    <a:pt x="379222" y="40640"/>
                  </a:lnTo>
                  <a:close/>
                </a:path>
                <a:path w="4747259" h="483235">
                  <a:moveTo>
                    <a:pt x="598297" y="50800"/>
                  </a:moveTo>
                  <a:lnTo>
                    <a:pt x="593686" y="36677"/>
                  </a:lnTo>
                  <a:lnTo>
                    <a:pt x="580377" y="25412"/>
                  </a:lnTo>
                  <a:lnTo>
                    <a:pt x="559181" y="17945"/>
                  </a:lnTo>
                  <a:lnTo>
                    <a:pt x="530860" y="15240"/>
                  </a:lnTo>
                  <a:lnTo>
                    <a:pt x="507453" y="17945"/>
                  </a:lnTo>
                  <a:lnTo>
                    <a:pt x="488772" y="25412"/>
                  </a:lnTo>
                  <a:lnTo>
                    <a:pt x="476402" y="36677"/>
                  </a:lnTo>
                  <a:lnTo>
                    <a:pt x="471932" y="50800"/>
                  </a:lnTo>
                  <a:lnTo>
                    <a:pt x="476402" y="65798"/>
                  </a:lnTo>
                  <a:lnTo>
                    <a:pt x="488772" y="78854"/>
                  </a:lnTo>
                  <a:lnTo>
                    <a:pt x="507453" y="88074"/>
                  </a:lnTo>
                  <a:lnTo>
                    <a:pt x="530860" y="91567"/>
                  </a:lnTo>
                  <a:lnTo>
                    <a:pt x="559181" y="88074"/>
                  </a:lnTo>
                  <a:lnTo>
                    <a:pt x="580390" y="78854"/>
                  </a:lnTo>
                  <a:lnTo>
                    <a:pt x="593686" y="65798"/>
                  </a:lnTo>
                  <a:lnTo>
                    <a:pt x="598297" y="50800"/>
                  </a:lnTo>
                  <a:close/>
                </a:path>
                <a:path w="4747259" h="483235">
                  <a:moveTo>
                    <a:pt x="792099" y="76327"/>
                  </a:moveTo>
                  <a:lnTo>
                    <a:pt x="787742" y="62128"/>
                  </a:lnTo>
                  <a:lnTo>
                    <a:pt x="776300" y="50825"/>
                  </a:lnTo>
                  <a:lnTo>
                    <a:pt x="760107" y="43345"/>
                  </a:lnTo>
                  <a:lnTo>
                    <a:pt x="741553" y="40640"/>
                  </a:lnTo>
                  <a:lnTo>
                    <a:pt x="718146" y="43345"/>
                  </a:lnTo>
                  <a:lnTo>
                    <a:pt x="699465" y="50825"/>
                  </a:lnTo>
                  <a:lnTo>
                    <a:pt x="687095" y="62128"/>
                  </a:lnTo>
                  <a:lnTo>
                    <a:pt x="682625" y="76327"/>
                  </a:lnTo>
                  <a:lnTo>
                    <a:pt x="687095" y="87528"/>
                  </a:lnTo>
                  <a:lnTo>
                    <a:pt x="699465" y="97282"/>
                  </a:lnTo>
                  <a:lnTo>
                    <a:pt x="718146" y="104190"/>
                  </a:lnTo>
                  <a:lnTo>
                    <a:pt x="741553" y="106819"/>
                  </a:lnTo>
                  <a:lnTo>
                    <a:pt x="760107" y="104190"/>
                  </a:lnTo>
                  <a:lnTo>
                    <a:pt x="776300" y="97282"/>
                  </a:lnTo>
                  <a:lnTo>
                    <a:pt x="787742" y="87528"/>
                  </a:lnTo>
                  <a:lnTo>
                    <a:pt x="792099" y="76327"/>
                  </a:lnTo>
                  <a:close/>
                </a:path>
                <a:path w="4747259" h="483235">
                  <a:moveTo>
                    <a:pt x="859536" y="167767"/>
                  </a:moveTo>
                  <a:lnTo>
                    <a:pt x="857707" y="162687"/>
                  </a:lnTo>
                  <a:lnTo>
                    <a:pt x="854049" y="152527"/>
                  </a:lnTo>
                  <a:lnTo>
                    <a:pt x="853871" y="152057"/>
                  </a:lnTo>
                  <a:lnTo>
                    <a:pt x="821855" y="127127"/>
                  </a:lnTo>
                  <a:lnTo>
                    <a:pt x="800608" y="122047"/>
                  </a:lnTo>
                  <a:lnTo>
                    <a:pt x="682625" y="122047"/>
                  </a:lnTo>
                  <a:lnTo>
                    <a:pt x="676262" y="122135"/>
                  </a:lnTo>
                  <a:lnTo>
                    <a:pt x="669937" y="122682"/>
                  </a:lnTo>
                  <a:lnTo>
                    <a:pt x="663638" y="124193"/>
                  </a:lnTo>
                  <a:lnTo>
                    <a:pt x="657352" y="127127"/>
                  </a:lnTo>
                  <a:lnTo>
                    <a:pt x="644550" y="117525"/>
                  </a:lnTo>
                  <a:lnTo>
                    <a:pt x="643343" y="116967"/>
                  </a:lnTo>
                  <a:lnTo>
                    <a:pt x="630961" y="111252"/>
                  </a:lnTo>
                  <a:lnTo>
                    <a:pt x="615810" y="107848"/>
                  </a:lnTo>
                  <a:lnTo>
                    <a:pt x="598297" y="106819"/>
                  </a:lnTo>
                  <a:lnTo>
                    <a:pt x="480301" y="106819"/>
                  </a:lnTo>
                  <a:lnTo>
                    <a:pt x="462927" y="106972"/>
                  </a:lnTo>
                  <a:lnTo>
                    <a:pt x="448703" y="108077"/>
                  </a:lnTo>
                  <a:lnTo>
                    <a:pt x="437642" y="111099"/>
                  </a:lnTo>
                  <a:lnTo>
                    <a:pt x="429768" y="116967"/>
                  </a:lnTo>
                  <a:lnTo>
                    <a:pt x="417118" y="110312"/>
                  </a:lnTo>
                  <a:lnTo>
                    <a:pt x="404495" y="105549"/>
                  </a:lnTo>
                  <a:lnTo>
                    <a:pt x="391858" y="102692"/>
                  </a:lnTo>
                  <a:lnTo>
                    <a:pt x="379222" y="101727"/>
                  </a:lnTo>
                  <a:lnTo>
                    <a:pt x="252857" y="101727"/>
                  </a:lnTo>
                  <a:lnTo>
                    <a:pt x="234137" y="104355"/>
                  </a:lnTo>
                  <a:lnTo>
                    <a:pt x="216992" y="111252"/>
                  </a:lnTo>
                  <a:lnTo>
                    <a:pt x="203009" y="121018"/>
                  </a:lnTo>
                  <a:lnTo>
                    <a:pt x="193802" y="132207"/>
                  </a:lnTo>
                  <a:lnTo>
                    <a:pt x="58928" y="132207"/>
                  </a:lnTo>
                  <a:lnTo>
                    <a:pt x="35521" y="134988"/>
                  </a:lnTo>
                  <a:lnTo>
                    <a:pt x="16840" y="143002"/>
                  </a:lnTo>
                  <a:lnTo>
                    <a:pt x="4470" y="155790"/>
                  </a:lnTo>
                  <a:lnTo>
                    <a:pt x="0" y="172847"/>
                  </a:lnTo>
                  <a:lnTo>
                    <a:pt x="0" y="284734"/>
                  </a:lnTo>
                  <a:lnTo>
                    <a:pt x="33655" y="284734"/>
                  </a:lnTo>
                  <a:lnTo>
                    <a:pt x="33655" y="162687"/>
                  </a:lnTo>
                  <a:lnTo>
                    <a:pt x="58928" y="162687"/>
                  </a:lnTo>
                  <a:lnTo>
                    <a:pt x="59016" y="422338"/>
                  </a:lnTo>
                  <a:lnTo>
                    <a:pt x="101092" y="447548"/>
                  </a:lnTo>
                  <a:lnTo>
                    <a:pt x="126365" y="447548"/>
                  </a:lnTo>
                  <a:lnTo>
                    <a:pt x="138760" y="447078"/>
                  </a:lnTo>
                  <a:lnTo>
                    <a:pt x="149580" y="443725"/>
                  </a:lnTo>
                  <a:lnTo>
                    <a:pt x="157238" y="434644"/>
                  </a:lnTo>
                  <a:lnTo>
                    <a:pt x="160147" y="416941"/>
                  </a:lnTo>
                  <a:lnTo>
                    <a:pt x="160147" y="162687"/>
                  </a:lnTo>
                  <a:lnTo>
                    <a:pt x="185420" y="162687"/>
                  </a:lnTo>
                  <a:lnTo>
                    <a:pt x="185420" y="274574"/>
                  </a:lnTo>
                  <a:lnTo>
                    <a:pt x="186982" y="280454"/>
                  </a:lnTo>
                  <a:lnTo>
                    <a:pt x="191719" y="283464"/>
                  </a:lnTo>
                  <a:lnTo>
                    <a:pt x="199605" y="284581"/>
                  </a:lnTo>
                  <a:lnTo>
                    <a:pt x="210693" y="284734"/>
                  </a:lnTo>
                  <a:lnTo>
                    <a:pt x="219075" y="284734"/>
                  </a:lnTo>
                  <a:lnTo>
                    <a:pt x="227584" y="279654"/>
                  </a:lnTo>
                  <a:lnTo>
                    <a:pt x="227584" y="162687"/>
                  </a:lnTo>
                  <a:lnTo>
                    <a:pt x="227584" y="147447"/>
                  </a:lnTo>
                  <a:lnTo>
                    <a:pt x="252857" y="147447"/>
                  </a:lnTo>
                  <a:lnTo>
                    <a:pt x="251650" y="191490"/>
                  </a:lnTo>
                  <a:lnTo>
                    <a:pt x="249656" y="289877"/>
                  </a:lnTo>
                  <a:lnTo>
                    <a:pt x="249262" y="392087"/>
                  </a:lnTo>
                  <a:lnTo>
                    <a:pt x="252857" y="447548"/>
                  </a:lnTo>
                  <a:lnTo>
                    <a:pt x="281241" y="481838"/>
                  </a:lnTo>
                  <a:lnTo>
                    <a:pt x="294894" y="483108"/>
                  </a:lnTo>
                  <a:lnTo>
                    <a:pt x="345440" y="483108"/>
                  </a:lnTo>
                  <a:lnTo>
                    <a:pt x="357974" y="481761"/>
                  </a:lnTo>
                  <a:lnTo>
                    <a:pt x="369709" y="476123"/>
                  </a:lnTo>
                  <a:lnTo>
                    <a:pt x="379844" y="463829"/>
                  </a:lnTo>
                  <a:lnTo>
                    <a:pt x="387604" y="442468"/>
                  </a:lnTo>
                  <a:lnTo>
                    <a:pt x="387604" y="147447"/>
                  </a:lnTo>
                  <a:lnTo>
                    <a:pt x="404495" y="147447"/>
                  </a:lnTo>
                  <a:lnTo>
                    <a:pt x="404495" y="269494"/>
                  </a:lnTo>
                  <a:lnTo>
                    <a:pt x="406057" y="276161"/>
                  </a:lnTo>
                  <a:lnTo>
                    <a:pt x="410794" y="280924"/>
                  </a:lnTo>
                  <a:lnTo>
                    <a:pt x="418680" y="283781"/>
                  </a:lnTo>
                  <a:lnTo>
                    <a:pt x="429768" y="284734"/>
                  </a:lnTo>
                  <a:lnTo>
                    <a:pt x="438150" y="284734"/>
                  </a:lnTo>
                  <a:lnTo>
                    <a:pt x="438150" y="269494"/>
                  </a:lnTo>
                  <a:lnTo>
                    <a:pt x="439470" y="249085"/>
                  </a:lnTo>
                  <a:lnTo>
                    <a:pt x="442404" y="209118"/>
                  </a:lnTo>
                  <a:lnTo>
                    <a:pt x="446659" y="152527"/>
                  </a:lnTo>
                  <a:lnTo>
                    <a:pt x="463423" y="152527"/>
                  </a:lnTo>
                  <a:lnTo>
                    <a:pt x="463423" y="442468"/>
                  </a:lnTo>
                  <a:lnTo>
                    <a:pt x="472554" y="460883"/>
                  </a:lnTo>
                  <a:lnTo>
                    <a:pt x="485609" y="471678"/>
                  </a:lnTo>
                  <a:lnTo>
                    <a:pt x="500240" y="476758"/>
                  </a:lnTo>
                  <a:lnTo>
                    <a:pt x="514096" y="478028"/>
                  </a:lnTo>
                  <a:lnTo>
                    <a:pt x="564642" y="478028"/>
                  </a:lnTo>
                  <a:lnTo>
                    <a:pt x="577100" y="476681"/>
                  </a:lnTo>
                  <a:lnTo>
                    <a:pt x="588797" y="471043"/>
                  </a:lnTo>
                  <a:lnTo>
                    <a:pt x="598932" y="458749"/>
                  </a:lnTo>
                  <a:lnTo>
                    <a:pt x="606679" y="437388"/>
                  </a:lnTo>
                  <a:lnTo>
                    <a:pt x="606679" y="152527"/>
                  </a:lnTo>
                  <a:lnTo>
                    <a:pt x="631952" y="152527"/>
                  </a:lnTo>
                  <a:lnTo>
                    <a:pt x="631952" y="284734"/>
                  </a:lnTo>
                  <a:lnTo>
                    <a:pt x="657352" y="284734"/>
                  </a:lnTo>
                  <a:lnTo>
                    <a:pt x="665734" y="279654"/>
                  </a:lnTo>
                  <a:lnTo>
                    <a:pt x="665734" y="162687"/>
                  </a:lnTo>
                  <a:lnTo>
                    <a:pt x="691007" y="162687"/>
                  </a:lnTo>
                  <a:lnTo>
                    <a:pt x="691007" y="406781"/>
                  </a:lnTo>
                  <a:lnTo>
                    <a:pt x="693775" y="422338"/>
                  </a:lnTo>
                  <a:lnTo>
                    <a:pt x="700493" y="431660"/>
                  </a:lnTo>
                  <a:lnTo>
                    <a:pt x="708787" y="436206"/>
                  </a:lnTo>
                  <a:lnTo>
                    <a:pt x="716280" y="437388"/>
                  </a:lnTo>
                  <a:lnTo>
                    <a:pt x="766826" y="437388"/>
                  </a:lnTo>
                  <a:lnTo>
                    <a:pt x="774306" y="436118"/>
                  </a:lnTo>
                  <a:lnTo>
                    <a:pt x="782599" y="431025"/>
                  </a:lnTo>
                  <a:lnTo>
                    <a:pt x="789317" y="420192"/>
                  </a:lnTo>
                  <a:lnTo>
                    <a:pt x="792099" y="401713"/>
                  </a:lnTo>
                  <a:lnTo>
                    <a:pt x="792099" y="162687"/>
                  </a:lnTo>
                  <a:lnTo>
                    <a:pt x="817372" y="162687"/>
                  </a:lnTo>
                  <a:lnTo>
                    <a:pt x="817372" y="279654"/>
                  </a:lnTo>
                  <a:lnTo>
                    <a:pt x="825881" y="284734"/>
                  </a:lnTo>
                  <a:lnTo>
                    <a:pt x="834263" y="284734"/>
                  </a:lnTo>
                  <a:lnTo>
                    <a:pt x="845337" y="283870"/>
                  </a:lnTo>
                  <a:lnTo>
                    <a:pt x="853224" y="281559"/>
                  </a:lnTo>
                  <a:lnTo>
                    <a:pt x="857961" y="278307"/>
                  </a:lnTo>
                  <a:lnTo>
                    <a:pt x="859536" y="274574"/>
                  </a:lnTo>
                  <a:lnTo>
                    <a:pt x="859536" y="167767"/>
                  </a:lnTo>
                  <a:close/>
                </a:path>
                <a:path w="4747259" h="483235">
                  <a:moveTo>
                    <a:pt x="4603242" y="418465"/>
                  </a:moveTo>
                  <a:lnTo>
                    <a:pt x="4596206" y="406654"/>
                  </a:lnTo>
                  <a:lnTo>
                    <a:pt x="4577283" y="393903"/>
                  </a:lnTo>
                  <a:lnTo>
                    <a:pt x="4549711" y="381139"/>
                  </a:lnTo>
                  <a:lnTo>
                    <a:pt x="4516755" y="369316"/>
                  </a:lnTo>
                  <a:lnTo>
                    <a:pt x="4487392" y="355955"/>
                  </a:lnTo>
                  <a:lnTo>
                    <a:pt x="4467771" y="343522"/>
                  </a:lnTo>
                  <a:lnTo>
                    <a:pt x="4456798" y="329260"/>
                  </a:lnTo>
                  <a:lnTo>
                    <a:pt x="4453382" y="310388"/>
                  </a:lnTo>
                  <a:lnTo>
                    <a:pt x="4456163" y="299250"/>
                  </a:lnTo>
                  <a:lnTo>
                    <a:pt x="4462742" y="291338"/>
                  </a:lnTo>
                  <a:lnTo>
                    <a:pt x="4470412" y="280682"/>
                  </a:lnTo>
                  <a:lnTo>
                    <a:pt x="4476496" y="261239"/>
                  </a:lnTo>
                  <a:lnTo>
                    <a:pt x="4478388" y="256654"/>
                  </a:lnTo>
                  <a:lnTo>
                    <a:pt x="4482985" y="253898"/>
                  </a:lnTo>
                  <a:lnTo>
                    <a:pt x="4488650" y="247434"/>
                  </a:lnTo>
                  <a:lnTo>
                    <a:pt x="4493768" y="231775"/>
                  </a:lnTo>
                  <a:lnTo>
                    <a:pt x="4493768" y="217043"/>
                  </a:lnTo>
                  <a:lnTo>
                    <a:pt x="4488053" y="217043"/>
                  </a:lnTo>
                  <a:lnTo>
                    <a:pt x="4488154" y="178384"/>
                  </a:lnTo>
                  <a:lnTo>
                    <a:pt x="4488459" y="166560"/>
                  </a:lnTo>
                  <a:lnTo>
                    <a:pt x="4478629" y="145288"/>
                  </a:lnTo>
                  <a:lnTo>
                    <a:pt x="4454779" y="126784"/>
                  </a:lnTo>
                  <a:lnTo>
                    <a:pt x="4413123" y="118872"/>
                  </a:lnTo>
                  <a:lnTo>
                    <a:pt x="4374667" y="126784"/>
                  </a:lnTo>
                  <a:lnTo>
                    <a:pt x="4351883" y="145288"/>
                  </a:lnTo>
                  <a:lnTo>
                    <a:pt x="4340987" y="166560"/>
                  </a:lnTo>
                  <a:lnTo>
                    <a:pt x="4338193" y="182753"/>
                  </a:lnTo>
                  <a:lnTo>
                    <a:pt x="4341495" y="194335"/>
                  </a:lnTo>
                  <a:lnTo>
                    <a:pt x="4343184" y="205422"/>
                  </a:lnTo>
                  <a:lnTo>
                    <a:pt x="4343806" y="213766"/>
                  </a:lnTo>
                  <a:lnTo>
                    <a:pt x="4343908" y="217043"/>
                  </a:lnTo>
                  <a:lnTo>
                    <a:pt x="4338193" y="217043"/>
                  </a:lnTo>
                  <a:lnTo>
                    <a:pt x="4338193" y="231775"/>
                  </a:lnTo>
                  <a:lnTo>
                    <a:pt x="4340885" y="247434"/>
                  </a:lnTo>
                  <a:lnTo>
                    <a:pt x="4346829" y="253898"/>
                  </a:lnTo>
                  <a:lnTo>
                    <a:pt x="4352760" y="256654"/>
                  </a:lnTo>
                  <a:lnTo>
                    <a:pt x="4355465" y="261239"/>
                  </a:lnTo>
                  <a:lnTo>
                    <a:pt x="4361485" y="280682"/>
                  </a:lnTo>
                  <a:lnTo>
                    <a:pt x="4369155" y="291338"/>
                  </a:lnTo>
                  <a:lnTo>
                    <a:pt x="4375759" y="299250"/>
                  </a:lnTo>
                  <a:lnTo>
                    <a:pt x="4378579" y="310388"/>
                  </a:lnTo>
                  <a:lnTo>
                    <a:pt x="4344492" y="355955"/>
                  </a:lnTo>
                  <a:lnTo>
                    <a:pt x="4301553" y="373253"/>
                  </a:lnTo>
                  <a:lnTo>
                    <a:pt x="4288485" y="378523"/>
                  </a:lnTo>
                  <a:lnTo>
                    <a:pt x="4278681" y="386575"/>
                  </a:lnTo>
                  <a:lnTo>
                    <a:pt x="4274820" y="398780"/>
                  </a:lnTo>
                  <a:lnTo>
                    <a:pt x="4274820" y="472440"/>
                  </a:lnTo>
                  <a:lnTo>
                    <a:pt x="4603242" y="472440"/>
                  </a:lnTo>
                  <a:lnTo>
                    <a:pt x="4603242" y="418465"/>
                  </a:lnTo>
                  <a:close/>
                </a:path>
                <a:path w="4747259" h="483235">
                  <a:moveTo>
                    <a:pt x="4747260" y="472440"/>
                  </a:moveTo>
                  <a:lnTo>
                    <a:pt x="4744847" y="406171"/>
                  </a:lnTo>
                  <a:lnTo>
                    <a:pt x="4718469" y="374230"/>
                  </a:lnTo>
                  <a:lnTo>
                    <a:pt x="4678172" y="359537"/>
                  </a:lnTo>
                  <a:lnTo>
                    <a:pt x="4656340" y="349097"/>
                  </a:lnTo>
                  <a:lnTo>
                    <a:pt x="4642116" y="338632"/>
                  </a:lnTo>
                  <a:lnTo>
                    <a:pt x="4634395" y="326339"/>
                  </a:lnTo>
                  <a:lnTo>
                    <a:pt x="4632071" y="310388"/>
                  </a:lnTo>
                  <a:lnTo>
                    <a:pt x="4633938" y="304355"/>
                  </a:lnTo>
                  <a:lnTo>
                    <a:pt x="4638510" y="298754"/>
                  </a:lnTo>
                  <a:lnTo>
                    <a:pt x="4644174" y="290372"/>
                  </a:lnTo>
                  <a:lnTo>
                    <a:pt x="4649343" y="275971"/>
                  </a:lnTo>
                  <a:lnTo>
                    <a:pt x="4651146" y="271551"/>
                  </a:lnTo>
                  <a:lnTo>
                    <a:pt x="4655121" y="269862"/>
                  </a:lnTo>
                  <a:lnTo>
                    <a:pt x="4659084" y="266357"/>
                  </a:lnTo>
                  <a:lnTo>
                    <a:pt x="4660849" y="256654"/>
                  </a:lnTo>
                  <a:lnTo>
                    <a:pt x="4660900" y="246507"/>
                  </a:lnTo>
                  <a:lnTo>
                    <a:pt x="4655058" y="241681"/>
                  </a:lnTo>
                  <a:lnTo>
                    <a:pt x="4660900" y="226949"/>
                  </a:lnTo>
                  <a:lnTo>
                    <a:pt x="4660900" y="217043"/>
                  </a:lnTo>
                  <a:lnTo>
                    <a:pt x="4658372" y="206019"/>
                  </a:lnTo>
                  <a:lnTo>
                    <a:pt x="4649355" y="191287"/>
                  </a:lnTo>
                  <a:lnTo>
                    <a:pt x="4631690" y="178384"/>
                  </a:lnTo>
                  <a:lnTo>
                    <a:pt x="4603242" y="172847"/>
                  </a:lnTo>
                  <a:lnTo>
                    <a:pt x="4574781" y="178384"/>
                  </a:lnTo>
                  <a:lnTo>
                    <a:pt x="4557115" y="191287"/>
                  </a:lnTo>
                  <a:lnTo>
                    <a:pt x="4548098" y="206019"/>
                  </a:lnTo>
                  <a:lnTo>
                    <a:pt x="4545584" y="217043"/>
                  </a:lnTo>
                  <a:lnTo>
                    <a:pt x="4545584" y="226949"/>
                  </a:lnTo>
                  <a:lnTo>
                    <a:pt x="4551426" y="241681"/>
                  </a:lnTo>
                  <a:lnTo>
                    <a:pt x="4545584" y="246507"/>
                  </a:lnTo>
                  <a:lnTo>
                    <a:pt x="4545622" y="256654"/>
                  </a:lnTo>
                  <a:lnTo>
                    <a:pt x="4547387" y="266357"/>
                  </a:lnTo>
                  <a:lnTo>
                    <a:pt x="4551350" y="269862"/>
                  </a:lnTo>
                  <a:lnTo>
                    <a:pt x="4555325" y="271551"/>
                  </a:lnTo>
                  <a:lnTo>
                    <a:pt x="4557141" y="275971"/>
                  </a:lnTo>
                  <a:lnTo>
                    <a:pt x="4562246" y="290372"/>
                  </a:lnTo>
                  <a:lnTo>
                    <a:pt x="4567910" y="298754"/>
                  </a:lnTo>
                  <a:lnTo>
                    <a:pt x="4572508" y="304355"/>
                  </a:lnTo>
                  <a:lnTo>
                    <a:pt x="4574413" y="310388"/>
                  </a:lnTo>
                  <a:lnTo>
                    <a:pt x="4573244" y="320598"/>
                  </a:lnTo>
                  <a:lnTo>
                    <a:pt x="4569396" y="329412"/>
                  </a:lnTo>
                  <a:lnTo>
                    <a:pt x="4562297" y="337324"/>
                  </a:lnTo>
                  <a:lnTo>
                    <a:pt x="4551426" y="344805"/>
                  </a:lnTo>
                  <a:lnTo>
                    <a:pt x="4598936" y="365874"/>
                  </a:lnTo>
                  <a:lnTo>
                    <a:pt x="4624844" y="380974"/>
                  </a:lnTo>
                  <a:lnTo>
                    <a:pt x="4635627" y="395173"/>
                  </a:lnTo>
                  <a:lnTo>
                    <a:pt x="4637786" y="413512"/>
                  </a:lnTo>
                  <a:lnTo>
                    <a:pt x="4637786" y="472440"/>
                  </a:lnTo>
                  <a:lnTo>
                    <a:pt x="4747260" y="472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201911" y="1533144"/>
              <a:ext cx="893444" cy="891540"/>
            </a:xfrm>
            <a:custGeom>
              <a:avLst/>
              <a:gdLst/>
              <a:ahLst/>
              <a:cxnLst/>
              <a:rect l="l" t="t" r="r" b="b"/>
              <a:pathLst>
                <a:path w="893445" h="891539">
                  <a:moveTo>
                    <a:pt x="446532" y="0"/>
                  </a:moveTo>
                  <a:lnTo>
                    <a:pt x="397873" y="2614"/>
                  </a:lnTo>
                  <a:lnTo>
                    <a:pt x="350734" y="10278"/>
                  </a:lnTo>
                  <a:lnTo>
                    <a:pt x="305385" y="22719"/>
                  </a:lnTo>
                  <a:lnTo>
                    <a:pt x="262099" y="39666"/>
                  </a:lnTo>
                  <a:lnTo>
                    <a:pt x="221149" y="60847"/>
                  </a:lnTo>
                  <a:lnTo>
                    <a:pt x="182806" y="85990"/>
                  </a:lnTo>
                  <a:lnTo>
                    <a:pt x="147344" y="114824"/>
                  </a:lnTo>
                  <a:lnTo>
                    <a:pt x="115034" y="147077"/>
                  </a:lnTo>
                  <a:lnTo>
                    <a:pt x="86148" y="182477"/>
                  </a:lnTo>
                  <a:lnTo>
                    <a:pt x="60960" y="220754"/>
                  </a:lnTo>
                  <a:lnTo>
                    <a:pt x="39740" y="261635"/>
                  </a:lnTo>
                  <a:lnTo>
                    <a:pt x="22762" y="304848"/>
                  </a:lnTo>
                  <a:lnTo>
                    <a:pt x="10298" y="350123"/>
                  </a:lnTo>
                  <a:lnTo>
                    <a:pt x="2619" y="397187"/>
                  </a:lnTo>
                  <a:lnTo>
                    <a:pt x="0" y="445769"/>
                  </a:lnTo>
                  <a:lnTo>
                    <a:pt x="2619" y="494352"/>
                  </a:lnTo>
                  <a:lnTo>
                    <a:pt x="10298" y="541416"/>
                  </a:lnTo>
                  <a:lnTo>
                    <a:pt x="22762" y="586691"/>
                  </a:lnTo>
                  <a:lnTo>
                    <a:pt x="39740" y="629904"/>
                  </a:lnTo>
                  <a:lnTo>
                    <a:pt x="60960" y="670785"/>
                  </a:lnTo>
                  <a:lnTo>
                    <a:pt x="86148" y="709062"/>
                  </a:lnTo>
                  <a:lnTo>
                    <a:pt x="115034" y="744462"/>
                  </a:lnTo>
                  <a:lnTo>
                    <a:pt x="147344" y="776715"/>
                  </a:lnTo>
                  <a:lnTo>
                    <a:pt x="182806" y="805549"/>
                  </a:lnTo>
                  <a:lnTo>
                    <a:pt x="221149" y="830692"/>
                  </a:lnTo>
                  <a:lnTo>
                    <a:pt x="262099" y="851873"/>
                  </a:lnTo>
                  <a:lnTo>
                    <a:pt x="305385" y="868820"/>
                  </a:lnTo>
                  <a:lnTo>
                    <a:pt x="350734" y="881261"/>
                  </a:lnTo>
                  <a:lnTo>
                    <a:pt x="397873" y="888925"/>
                  </a:lnTo>
                  <a:lnTo>
                    <a:pt x="446532" y="891539"/>
                  </a:lnTo>
                  <a:lnTo>
                    <a:pt x="495190" y="888925"/>
                  </a:lnTo>
                  <a:lnTo>
                    <a:pt x="542329" y="881261"/>
                  </a:lnTo>
                  <a:lnTo>
                    <a:pt x="587678" y="868820"/>
                  </a:lnTo>
                  <a:lnTo>
                    <a:pt x="630964" y="851873"/>
                  </a:lnTo>
                  <a:lnTo>
                    <a:pt x="671914" y="830692"/>
                  </a:lnTo>
                  <a:lnTo>
                    <a:pt x="710257" y="805549"/>
                  </a:lnTo>
                  <a:lnTo>
                    <a:pt x="745719" y="776715"/>
                  </a:lnTo>
                  <a:lnTo>
                    <a:pt x="778029" y="744462"/>
                  </a:lnTo>
                  <a:lnTo>
                    <a:pt x="806915" y="709062"/>
                  </a:lnTo>
                  <a:lnTo>
                    <a:pt x="832103" y="670785"/>
                  </a:lnTo>
                  <a:lnTo>
                    <a:pt x="853323" y="629904"/>
                  </a:lnTo>
                  <a:lnTo>
                    <a:pt x="870301" y="586691"/>
                  </a:lnTo>
                  <a:lnTo>
                    <a:pt x="882765" y="541416"/>
                  </a:lnTo>
                  <a:lnTo>
                    <a:pt x="890444" y="494352"/>
                  </a:lnTo>
                  <a:lnTo>
                    <a:pt x="893064" y="445769"/>
                  </a:lnTo>
                  <a:lnTo>
                    <a:pt x="890444" y="397187"/>
                  </a:lnTo>
                  <a:lnTo>
                    <a:pt x="882765" y="350123"/>
                  </a:lnTo>
                  <a:lnTo>
                    <a:pt x="870301" y="304848"/>
                  </a:lnTo>
                  <a:lnTo>
                    <a:pt x="853323" y="261635"/>
                  </a:lnTo>
                  <a:lnTo>
                    <a:pt x="832104" y="220754"/>
                  </a:lnTo>
                  <a:lnTo>
                    <a:pt x="806915" y="182477"/>
                  </a:lnTo>
                  <a:lnTo>
                    <a:pt x="778029" y="147077"/>
                  </a:lnTo>
                  <a:lnTo>
                    <a:pt x="745719" y="114824"/>
                  </a:lnTo>
                  <a:lnTo>
                    <a:pt x="710257" y="85990"/>
                  </a:lnTo>
                  <a:lnTo>
                    <a:pt x="671914" y="60847"/>
                  </a:lnTo>
                  <a:lnTo>
                    <a:pt x="630964" y="39666"/>
                  </a:lnTo>
                  <a:lnTo>
                    <a:pt x="587678" y="22719"/>
                  </a:lnTo>
                  <a:lnTo>
                    <a:pt x="542329" y="10278"/>
                  </a:lnTo>
                  <a:lnTo>
                    <a:pt x="495190" y="2614"/>
                  </a:lnTo>
                  <a:lnTo>
                    <a:pt x="446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371076" y="1736090"/>
              <a:ext cx="554990" cy="481330"/>
            </a:xfrm>
            <a:custGeom>
              <a:avLst/>
              <a:gdLst/>
              <a:ahLst/>
              <a:cxnLst/>
              <a:rect l="l" t="t" r="r" b="b"/>
              <a:pathLst>
                <a:path w="554990" h="481330">
                  <a:moveTo>
                    <a:pt x="329873" y="339089"/>
                  </a:moveTo>
                  <a:lnTo>
                    <a:pt x="258318" y="339089"/>
                  </a:lnTo>
                  <a:lnTo>
                    <a:pt x="265689" y="347979"/>
                  </a:lnTo>
                  <a:lnTo>
                    <a:pt x="274526" y="355600"/>
                  </a:lnTo>
                  <a:lnTo>
                    <a:pt x="284339" y="361950"/>
                  </a:lnTo>
                  <a:lnTo>
                    <a:pt x="294640" y="367029"/>
                  </a:lnTo>
                  <a:lnTo>
                    <a:pt x="294640" y="464819"/>
                  </a:lnTo>
                  <a:lnTo>
                    <a:pt x="296171" y="471169"/>
                  </a:lnTo>
                  <a:lnTo>
                    <a:pt x="300323" y="477519"/>
                  </a:lnTo>
                  <a:lnTo>
                    <a:pt x="306427" y="481329"/>
                  </a:lnTo>
                  <a:lnTo>
                    <a:pt x="432057" y="481329"/>
                  </a:lnTo>
                  <a:lnTo>
                    <a:pt x="438118" y="477519"/>
                  </a:lnTo>
                  <a:lnTo>
                    <a:pt x="442225" y="471169"/>
                  </a:lnTo>
                  <a:lnTo>
                    <a:pt x="443738" y="464819"/>
                  </a:lnTo>
                  <a:lnTo>
                    <a:pt x="444091" y="459739"/>
                  </a:lnTo>
                  <a:lnTo>
                    <a:pt x="446563" y="447039"/>
                  </a:lnTo>
                  <a:lnTo>
                    <a:pt x="447123" y="445769"/>
                  </a:lnTo>
                  <a:lnTo>
                    <a:pt x="332867" y="445769"/>
                  </a:lnTo>
                  <a:lnTo>
                    <a:pt x="332867" y="342900"/>
                  </a:lnTo>
                  <a:lnTo>
                    <a:pt x="329873" y="339089"/>
                  </a:lnTo>
                  <a:close/>
                </a:path>
                <a:path w="554990" h="481330">
                  <a:moveTo>
                    <a:pt x="519936" y="111759"/>
                  </a:moveTo>
                  <a:lnTo>
                    <a:pt x="452500" y="111759"/>
                  </a:lnTo>
                  <a:lnTo>
                    <a:pt x="470733" y="115569"/>
                  </a:lnTo>
                  <a:lnTo>
                    <a:pt x="485584" y="125729"/>
                  </a:lnTo>
                  <a:lnTo>
                    <a:pt x="495577" y="139700"/>
                  </a:lnTo>
                  <a:lnTo>
                    <a:pt x="499237" y="158750"/>
                  </a:lnTo>
                  <a:lnTo>
                    <a:pt x="498619" y="165100"/>
                  </a:lnTo>
                  <a:lnTo>
                    <a:pt x="496871" y="172719"/>
                  </a:lnTo>
                  <a:lnTo>
                    <a:pt x="494147" y="179069"/>
                  </a:lnTo>
                  <a:lnTo>
                    <a:pt x="490600" y="184150"/>
                  </a:lnTo>
                  <a:lnTo>
                    <a:pt x="487172" y="189229"/>
                  </a:lnTo>
                  <a:lnTo>
                    <a:pt x="485394" y="195579"/>
                  </a:lnTo>
                  <a:lnTo>
                    <a:pt x="487172" y="198119"/>
                  </a:lnTo>
                  <a:lnTo>
                    <a:pt x="487172" y="203200"/>
                  </a:lnTo>
                  <a:lnTo>
                    <a:pt x="490600" y="209550"/>
                  </a:lnTo>
                  <a:lnTo>
                    <a:pt x="495807" y="210819"/>
                  </a:lnTo>
                  <a:lnTo>
                    <a:pt x="504902" y="218439"/>
                  </a:lnTo>
                  <a:lnTo>
                    <a:pt x="511413" y="228600"/>
                  </a:lnTo>
                  <a:lnTo>
                    <a:pt x="515328" y="238759"/>
                  </a:lnTo>
                  <a:lnTo>
                    <a:pt x="516635" y="250189"/>
                  </a:lnTo>
                  <a:lnTo>
                    <a:pt x="514433" y="265429"/>
                  </a:lnTo>
                  <a:lnTo>
                    <a:pt x="508158" y="278129"/>
                  </a:lnTo>
                  <a:lnTo>
                    <a:pt x="498312" y="288289"/>
                  </a:lnTo>
                  <a:lnTo>
                    <a:pt x="485394" y="294639"/>
                  </a:lnTo>
                  <a:lnTo>
                    <a:pt x="480187" y="295909"/>
                  </a:lnTo>
                  <a:lnTo>
                    <a:pt x="474979" y="300989"/>
                  </a:lnTo>
                  <a:lnTo>
                    <a:pt x="473201" y="304800"/>
                  </a:lnTo>
                  <a:lnTo>
                    <a:pt x="471550" y="309879"/>
                  </a:lnTo>
                  <a:lnTo>
                    <a:pt x="471550" y="316229"/>
                  </a:lnTo>
                  <a:lnTo>
                    <a:pt x="478408" y="328929"/>
                  </a:lnTo>
                  <a:lnTo>
                    <a:pt x="480187" y="335279"/>
                  </a:lnTo>
                  <a:lnTo>
                    <a:pt x="480187" y="344169"/>
                  </a:lnTo>
                  <a:lnTo>
                    <a:pt x="478913" y="354329"/>
                  </a:lnTo>
                  <a:lnTo>
                    <a:pt x="473900" y="364489"/>
                  </a:lnTo>
                  <a:lnTo>
                    <a:pt x="463363" y="375919"/>
                  </a:lnTo>
                  <a:lnTo>
                    <a:pt x="445516" y="388619"/>
                  </a:lnTo>
                  <a:lnTo>
                    <a:pt x="430087" y="401319"/>
                  </a:lnTo>
                  <a:lnTo>
                    <a:pt x="419528" y="416559"/>
                  </a:lnTo>
                  <a:lnTo>
                    <a:pt x="412851" y="431800"/>
                  </a:lnTo>
                  <a:lnTo>
                    <a:pt x="409067" y="445769"/>
                  </a:lnTo>
                  <a:lnTo>
                    <a:pt x="447123" y="445769"/>
                  </a:lnTo>
                  <a:lnTo>
                    <a:pt x="453274" y="431800"/>
                  </a:lnTo>
                  <a:lnTo>
                    <a:pt x="466344" y="419100"/>
                  </a:lnTo>
                  <a:lnTo>
                    <a:pt x="484667" y="406400"/>
                  </a:lnTo>
                  <a:lnTo>
                    <a:pt x="501205" y="389889"/>
                  </a:lnTo>
                  <a:lnTo>
                    <a:pt x="512885" y="368300"/>
                  </a:lnTo>
                  <a:lnTo>
                    <a:pt x="516635" y="342900"/>
                  </a:lnTo>
                  <a:lnTo>
                    <a:pt x="516635" y="328929"/>
                  </a:lnTo>
                  <a:lnTo>
                    <a:pt x="514857" y="322579"/>
                  </a:lnTo>
                  <a:lnTo>
                    <a:pt x="531322" y="308609"/>
                  </a:lnTo>
                  <a:lnTo>
                    <a:pt x="543893" y="292100"/>
                  </a:lnTo>
                  <a:lnTo>
                    <a:pt x="551916" y="271779"/>
                  </a:lnTo>
                  <a:lnTo>
                    <a:pt x="554735" y="250189"/>
                  </a:lnTo>
                  <a:lnTo>
                    <a:pt x="552864" y="233679"/>
                  </a:lnTo>
                  <a:lnTo>
                    <a:pt x="547576" y="218439"/>
                  </a:lnTo>
                  <a:lnTo>
                    <a:pt x="539359" y="204469"/>
                  </a:lnTo>
                  <a:lnTo>
                    <a:pt x="528701" y="191769"/>
                  </a:lnTo>
                  <a:lnTo>
                    <a:pt x="531989" y="184150"/>
                  </a:lnTo>
                  <a:lnTo>
                    <a:pt x="534146" y="175259"/>
                  </a:lnTo>
                  <a:lnTo>
                    <a:pt x="535326" y="166369"/>
                  </a:lnTo>
                  <a:lnTo>
                    <a:pt x="535685" y="158750"/>
                  </a:lnTo>
                  <a:lnTo>
                    <a:pt x="529564" y="127000"/>
                  </a:lnTo>
                  <a:lnTo>
                    <a:pt x="519936" y="111759"/>
                  </a:lnTo>
                  <a:close/>
                </a:path>
                <a:path w="554990" h="481330">
                  <a:moveTo>
                    <a:pt x="391925" y="223519"/>
                  </a:moveTo>
                  <a:lnTo>
                    <a:pt x="385032" y="223519"/>
                  </a:lnTo>
                  <a:lnTo>
                    <a:pt x="378471" y="224789"/>
                  </a:lnTo>
                  <a:lnTo>
                    <a:pt x="372745" y="229869"/>
                  </a:lnTo>
                  <a:lnTo>
                    <a:pt x="369869" y="236219"/>
                  </a:lnTo>
                  <a:lnTo>
                    <a:pt x="369268" y="243839"/>
                  </a:lnTo>
                  <a:lnTo>
                    <a:pt x="371262" y="251459"/>
                  </a:lnTo>
                  <a:lnTo>
                    <a:pt x="376174" y="255269"/>
                  </a:lnTo>
                  <a:lnTo>
                    <a:pt x="383158" y="261619"/>
                  </a:lnTo>
                  <a:lnTo>
                    <a:pt x="388366" y="269239"/>
                  </a:lnTo>
                  <a:lnTo>
                    <a:pt x="388366" y="273050"/>
                  </a:lnTo>
                  <a:lnTo>
                    <a:pt x="386139" y="279400"/>
                  </a:lnTo>
                  <a:lnTo>
                    <a:pt x="382460" y="287019"/>
                  </a:lnTo>
                  <a:lnTo>
                    <a:pt x="377828" y="297179"/>
                  </a:lnTo>
                  <a:lnTo>
                    <a:pt x="372745" y="306069"/>
                  </a:lnTo>
                  <a:lnTo>
                    <a:pt x="368484" y="313689"/>
                  </a:lnTo>
                  <a:lnTo>
                    <a:pt x="366188" y="321309"/>
                  </a:lnTo>
                  <a:lnTo>
                    <a:pt x="365869" y="330200"/>
                  </a:lnTo>
                  <a:lnTo>
                    <a:pt x="367538" y="337819"/>
                  </a:lnTo>
                  <a:lnTo>
                    <a:pt x="373882" y="350519"/>
                  </a:lnTo>
                  <a:lnTo>
                    <a:pt x="383143" y="359409"/>
                  </a:lnTo>
                  <a:lnTo>
                    <a:pt x="392380" y="365759"/>
                  </a:lnTo>
                  <a:lnTo>
                    <a:pt x="398652" y="368300"/>
                  </a:lnTo>
                  <a:lnTo>
                    <a:pt x="400430" y="370839"/>
                  </a:lnTo>
                  <a:lnTo>
                    <a:pt x="412623" y="370839"/>
                  </a:lnTo>
                  <a:lnTo>
                    <a:pt x="419480" y="367029"/>
                  </a:lnTo>
                  <a:lnTo>
                    <a:pt x="423037" y="360679"/>
                  </a:lnTo>
                  <a:lnTo>
                    <a:pt x="424346" y="353059"/>
                  </a:lnTo>
                  <a:lnTo>
                    <a:pt x="423227" y="346709"/>
                  </a:lnTo>
                  <a:lnTo>
                    <a:pt x="419822" y="340359"/>
                  </a:lnTo>
                  <a:lnTo>
                    <a:pt x="414274" y="335279"/>
                  </a:lnTo>
                  <a:lnTo>
                    <a:pt x="409067" y="334009"/>
                  </a:lnTo>
                  <a:lnTo>
                    <a:pt x="403859" y="328929"/>
                  </a:lnTo>
                  <a:lnTo>
                    <a:pt x="403859" y="325119"/>
                  </a:lnTo>
                  <a:lnTo>
                    <a:pt x="411249" y="312419"/>
                  </a:lnTo>
                  <a:lnTo>
                    <a:pt x="417353" y="299719"/>
                  </a:lnTo>
                  <a:lnTo>
                    <a:pt x="421505" y="289559"/>
                  </a:lnTo>
                  <a:lnTo>
                    <a:pt x="423037" y="285750"/>
                  </a:lnTo>
                  <a:lnTo>
                    <a:pt x="423037" y="283209"/>
                  </a:lnTo>
                  <a:lnTo>
                    <a:pt x="425775" y="279400"/>
                  </a:lnTo>
                  <a:lnTo>
                    <a:pt x="432276" y="270509"/>
                  </a:lnTo>
                  <a:lnTo>
                    <a:pt x="443682" y="262889"/>
                  </a:lnTo>
                  <a:lnTo>
                    <a:pt x="461137" y="259079"/>
                  </a:lnTo>
                  <a:lnTo>
                    <a:pt x="468506" y="257809"/>
                  </a:lnTo>
                  <a:lnTo>
                    <a:pt x="474567" y="255269"/>
                  </a:lnTo>
                  <a:lnTo>
                    <a:pt x="478674" y="248919"/>
                  </a:lnTo>
                  <a:lnTo>
                    <a:pt x="480187" y="242569"/>
                  </a:lnTo>
                  <a:lnTo>
                    <a:pt x="479769" y="240029"/>
                  </a:lnTo>
                  <a:lnTo>
                    <a:pt x="412623" y="240029"/>
                  </a:lnTo>
                  <a:lnTo>
                    <a:pt x="405638" y="231139"/>
                  </a:lnTo>
                  <a:lnTo>
                    <a:pt x="400430" y="228600"/>
                  </a:lnTo>
                  <a:lnTo>
                    <a:pt x="398652" y="226059"/>
                  </a:lnTo>
                  <a:lnTo>
                    <a:pt x="391925" y="223519"/>
                  </a:lnTo>
                  <a:close/>
                </a:path>
                <a:path w="554990" h="481330">
                  <a:moveTo>
                    <a:pt x="296377" y="325119"/>
                  </a:moveTo>
                  <a:lnTo>
                    <a:pt x="150875" y="325119"/>
                  </a:lnTo>
                  <a:lnTo>
                    <a:pt x="163716" y="337819"/>
                  </a:lnTo>
                  <a:lnTo>
                    <a:pt x="178546" y="345439"/>
                  </a:lnTo>
                  <a:lnTo>
                    <a:pt x="194685" y="351789"/>
                  </a:lnTo>
                  <a:lnTo>
                    <a:pt x="211454" y="353059"/>
                  </a:lnTo>
                  <a:lnTo>
                    <a:pt x="224170" y="351789"/>
                  </a:lnTo>
                  <a:lnTo>
                    <a:pt x="236220" y="349250"/>
                  </a:lnTo>
                  <a:lnTo>
                    <a:pt x="247602" y="345439"/>
                  </a:lnTo>
                  <a:lnTo>
                    <a:pt x="258318" y="339089"/>
                  </a:lnTo>
                  <a:lnTo>
                    <a:pt x="329873" y="339089"/>
                  </a:lnTo>
                  <a:lnTo>
                    <a:pt x="325881" y="334009"/>
                  </a:lnTo>
                  <a:lnTo>
                    <a:pt x="317246" y="334009"/>
                  </a:lnTo>
                  <a:lnTo>
                    <a:pt x="304917" y="330200"/>
                  </a:lnTo>
                  <a:lnTo>
                    <a:pt x="296377" y="325119"/>
                  </a:lnTo>
                  <a:close/>
                </a:path>
                <a:path w="554990" h="481330">
                  <a:moveTo>
                    <a:pt x="143891" y="36829"/>
                  </a:moveTo>
                  <a:lnTo>
                    <a:pt x="138683" y="36829"/>
                  </a:lnTo>
                  <a:lnTo>
                    <a:pt x="105916" y="43179"/>
                  </a:lnTo>
                  <a:lnTo>
                    <a:pt x="79517" y="62229"/>
                  </a:lnTo>
                  <a:lnTo>
                    <a:pt x="61906" y="87629"/>
                  </a:lnTo>
                  <a:lnTo>
                    <a:pt x="55499" y="120650"/>
                  </a:lnTo>
                  <a:lnTo>
                    <a:pt x="55499" y="127000"/>
                  </a:lnTo>
                  <a:lnTo>
                    <a:pt x="32200" y="144779"/>
                  </a:lnTo>
                  <a:lnTo>
                    <a:pt x="14747" y="167639"/>
                  </a:lnTo>
                  <a:lnTo>
                    <a:pt x="3796" y="194309"/>
                  </a:lnTo>
                  <a:lnTo>
                    <a:pt x="0" y="222250"/>
                  </a:lnTo>
                  <a:lnTo>
                    <a:pt x="8556" y="265429"/>
                  </a:lnTo>
                  <a:lnTo>
                    <a:pt x="32067" y="300989"/>
                  </a:lnTo>
                  <a:lnTo>
                    <a:pt x="67294" y="325119"/>
                  </a:lnTo>
                  <a:lnTo>
                    <a:pt x="110998" y="334009"/>
                  </a:lnTo>
                  <a:lnTo>
                    <a:pt x="121354" y="334009"/>
                  </a:lnTo>
                  <a:lnTo>
                    <a:pt x="141448" y="328929"/>
                  </a:lnTo>
                  <a:lnTo>
                    <a:pt x="150875" y="325119"/>
                  </a:lnTo>
                  <a:lnTo>
                    <a:pt x="296377" y="325119"/>
                  </a:lnTo>
                  <a:lnTo>
                    <a:pt x="294243" y="323850"/>
                  </a:lnTo>
                  <a:lnTo>
                    <a:pt x="285545" y="314959"/>
                  </a:lnTo>
                  <a:lnTo>
                    <a:pt x="211454" y="314959"/>
                  </a:lnTo>
                  <a:lnTo>
                    <a:pt x="200126" y="313689"/>
                  </a:lnTo>
                  <a:lnTo>
                    <a:pt x="189785" y="308609"/>
                  </a:lnTo>
                  <a:lnTo>
                    <a:pt x="180754" y="302259"/>
                  </a:lnTo>
                  <a:lnTo>
                    <a:pt x="177054" y="297179"/>
                  </a:lnTo>
                  <a:lnTo>
                    <a:pt x="110998" y="297179"/>
                  </a:lnTo>
                  <a:lnTo>
                    <a:pt x="81776" y="292100"/>
                  </a:lnTo>
                  <a:lnTo>
                    <a:pt x="58102" y="275589"/>
                  </a:lnTo>
                  <a:lnTo>
                    <a:pt x="42239" y="252729"/>
                  </a:lnTo>
                  <a:lnTo>
                    <a:pt x="36449" y="222250"/>
                  </a:lnTo>
                  <a:lnTo>
                    <a:pt x="39608" y="201929"/>
                  </a:lnTo>
                  <a:lnTo>
                    <a:pt x="48768" y="181609"/>
                  </a:lnTo>
                  <a:lnTo>
                    <a:pt x="63452" y="166369"/>
                  </a:lnTo>
                  <a:lnTo>
                    <a:pt x="83184" y="154939"/>
                  </a:lnTo>
                  <a:lnTo>
                    <a:pt x="88705" y="151129"/>
                  </a:lnTo>
                  <a:lnTo>
                    <a:pt x="92297" y="144779"/>
                  </a:lnTo>
                  <a:lnTo>
                    <a:pt x="93936" y="138429"/>
                  </a:lnTo>
                  <a:lnTo>
                    <a:pt x="93599" y="132079"/>
                  </a:lnTo>
                  <a:lnTo>
                    <a:pt x="91821" y="127000"/>
                  </a:lnTo>
                  <a:lnTo>
                    <a:pt x="91821" y="120650"/>
                  </a:lnTo>
                  <a:lnTo>
                    <a:pt x="95482" y="102869"/>
                  </a:lnTo>
                  <a:lnTo>
                    <a:pt x="105489" y="88900"/>
                  </a:lnTo>
                  <a:lnTo>
                    <a:pt x="120378" y="78739"/>
                  </a:lnTo>
                  <a:lnTo>
                    <a:pt x="138683" y="74929"/>
                  </a:lnTo>
                  <a:lnTo>
                    <a:pt x="175482" y="74929"/>
                  </a:lnTo>
                  <a:lnTo>
                    <a:pt x="176783" y="73659"/>
                  </a:lnTo>
                  <a:lnTo>
                    <a:pt x="187616" y="63500"/>
                  </a:lnTo>
                  <a:lnTo>
                    <a:pt x="200866" y="58419"/>
                  </a:lnTo>
                  <a:lnTo>
                    <a:pt x="215092" y="57150"/>
                  </a:lnTo>
                  <a:lnTo>
                    <a:pt x="248336" y="57150"/>
                  </a:lnTo>
                  <a:lnTo>
                    <a:pt x="251332" y="54609"/>
                  </a:lnTo>
                  <a:lnTo>
                    <a:pt x="258446" y="46989"/>
                  </a:lnTo>
                  <a:lnTo>
                    <a:pt x="266715" y="41909"/>
                  </a:lnTo>
                  <a:lnTo>
                    <a:pt x="269797" y="40639"/>
                  </a:lnTo>
                  <a:lnTo>
                    <a:pt x="157733" y="40639"/>
                  </a:lnTo>
                  <a:lnTo>
                    <a:pt x="150875" y="38100"/>
                  </a:lnTo>
                  <a:lnTo>
                    <a:pt x="143891" y="36829"/>
                  </a:lnTo>
                  <a:close/>
                </a:path>
                <a:path w="554990" h="481330">
                  <a:moveTo>
                    <a:pt x="265175" y="290829"/>
                  </a:moveTo>
                  <a:lnTo>
                    <a:pt x="258318" y="290829"/>
                  </a:lnTo>
                  <a:lnTo>
                    <a:pt x="251332" y="292100"/>
                  </a:lnTo>
                  <a:lnTo>
                    <a:pt x="247903" y="297179"/>
                  </a:lnTo>
                  <a:lnTo>
                    <a:pt x="240512" y="306069"/>
                  </a:lnTo>
                  <a:lnTo>
                    <a:pt x="231632" y="311150"/>
                  </a:lnTo>
                  <a:lnTo>
                    <a:pt x="221775" y="313689"/>
                  </a:lnTo>
                  <a:lnTo>
                    <a:pt x="211454" y="314959"/>
                  </a:lnTo>
                  <a:lnTo>
                    <a:pt x="285545" y="314959"/>
                  </a:lnTo>
                  <a:lnTo>
                    <a:pt x="279146" y="302259"/>
                  </a:lnTo>
                  <a:lnTo>
                    <a:pt x="277368" y="297179"/>
                  </a:lnTo>
                  <a:lnTo>
                    <a:pt x="272160" y="292100"/>
                  </a:lnTo>
                  <a:lnTo>
                    <a:pt x="265175" y="290829"/>
                  </a:lnTo>
                  <a:close/>
                </a:path>
                <a:path w="554990" h="481330">
                  <a:moveTo>
                    <a:pt x="161623" y="284479"/>
                  </a:moveTo>
                  <a:lnTo>
                    <a:pt x="154299" y="284479"/>
                  </a:lnTo>
                  <a:lnTo>
                    <a:pt x="147320" y="287019"/>
                  </a:lnTo>
                  <a:lnTo>
                    <a:pt x="138251" y="292100"/>
                  </a:lnTo>
                  <a:lnTo>
                    <a:pt x="120066" y="297179"/>
                  </a:lnTo>
                  <a:lnTo>
                    <a:pt x="177054" y="297179"/>
                  </a:lnTo>
                  <a:lnTo>
                    <a:pt x="173354" y="292100"/>
                  </a:lnTo>
                  <a:lnTo>
                    <a:pt x="168304" y="287019"/>
                  </a:lnTo>
                  <a:lnTo>
                    <a:pt x="161623" y="284479"/>
                  </a:lnTo>
                  <a:close/>
                </a:path>
                <a:path w="554990" h="481330">
                  <a:moveTo>
                    <a:pt x="318180" y="167639"/>
                  </a:moveTo>
                  <a:lnTo>
                    <a:pt x="311165" y="167639"/>
                  </a:lnTo>
                  <a:lnTo>
                    <a:pt x="304174" y="170179"/>
                  </a:lnTo>
                  <a:lnTo>
                    <a:pt x="285051" y="207009"/>
                  </a:lnTo>
                  <a:lnTo>
                    <a:pt x="284352" y="215900"/>
                  </a:lnTo>
                  <a:lnTo>
                    <a:pt x="263786" y="217169"/>
                  </a:lnTo>
                  <a:lnTo>
                    <a:pt x="247269" y="219709"/>
                  </a:lnTo>
                  <a:lnTo>
                    <a:pt x="236275" y="223519"/>
                  </a:lnTo>
                  <a:lnTo>
                    <a:pt x="232282" y="224789"/>
                  </a:lnTo>
                  <a:lnTo>
                    <a:pt x="225807" y="229869"/>
                  </a:lnTo>
                  <a:lnTo>
                    <a:pt x="222107" y="234950"/>
                  </a:lnTo>
                  <a:lnTo>
                    <a:pt x="221335" y="242569"/>
                  </a:lnTo>
                  <a:lnTo>
                    <a:pt x="223647" y="248919"/>
                  </a:lnTo>
                  <a:lnTo>
                    <a:pt x="227419" y="255269"/>
                  </a:lnTo>
                  <a:lnTo>
                    <a:pt x="233156" y="259079"/>
                  </a:lnTo>
                  <a:lnTo>
                    <a:pt x="240202" y="260350"/>
                  </a:lnTo>
                  <a:lnTo>
                    <a:pt x="247903" y="257809"/>
                  </a:lnTo>
                  <a:lnTo>
                    <a:pt x="252718" y="256539"/>
                  </a:lnTo>
                  <a:lnTo>
                    <a:pt x="265652" y="252729"/>
                  </a:lnTo>
                  <a:lnTo>
                    <a:pt x="328167" y="252729"/>
                  </a:lnTo>
                  <a:lnTo>
                    <a:pt x="329310" y="250189"/>
                  </a:lnTo>
                  <a:lnTo>
                    <a:pt x="331954" y="245109"/>
                  </a:lnTo>
                  <a:lnTo>
                    <a:pt x="332168" y="238759"/>
                  </a:lnTo>
                  <a:lnTo>
                    <a:pt x="330096" y="232409"/>
                  </a:lnTo>
                  <a:lnTo>
                    <a:pt x="325881" y="228600"/>
                  </a:lnTo>
                  <a:lnTo>
                    <a:pt x="323542" y="224789"/>
                  </a:lnTo>
                  <a:lnTo>
                    <a:pt x="321167" y="218439"/>
                  </a:lnTo>
                  <a:lnTo>
                    <a:pt x="322006" y="209550"/>
                  </a:lnTo>
                  <a:lnTo>
                    <a:pt x="329310" y="196850"/>
                  </a:lnTo>
                  <a:lnTo>
                    <a:pt x="331928" y="190500"/>
                  </a:lnTo>
                  <a:lnTo>
                    <a:pt x="331962" y="182879"/>
                  </a:lnTo>
                  <a:lnTo>
                    <a:pt x="329400" y="176529"/>
                  </a:lnTo>
                  <a:lnTo>
                    <a:pt x="324230" y="170179"/>
                  </a:lnTo>
                  <a:lnTo>
                    <a:pt x="318180" y="167639"/>
                  </a:lnTo>
                  <a:close/>
                </a:path>
                <a:path w="554990" h="481330">
                  <a:moveTo>
                    <a:pt x="328167" y="252729"/>
                  </a:moveTo>
                  <a:lnTo>
                    <a:pt x="284444" y="252729"/>
                  </a:lnTo>
                  <a:lnTo>
                    <a:pt x="306831" y="259079"/>
                  </a:lnTo>
                  <a:lnTo>
                    <a:pt x="320675" y="259079"/>
                  </a:lnTo>
                  <a:lnTo>
                    <a:pt x="325881" y="257809"/>
                  </a:lnTo>
                  <a:lnTo>
                    <a:pt x="328167" y="252729"/>
                  </a:lnTo>
                  <a:close/>
                </a:path>
                <a:path w="554990" h="481330">
                  <a:moveTo>
                    <a:pt x="145635" y="110489"/>
                  </a:moveTo>
                  <a:lnTo>
                    <a:pt x="138683" y="113029"/>
                  </a:lnTo>
                  <a:lnTo>
                    <a:pt x="133217" y="118109"/>
                  </a:lnTo>
                  <a:lnTo>
                    <a:pt x="130000" y="125729"/>
                  </a:lnTo>
                  <a:lnTo>
                    <a:pt x="129379" y="132079"/>
                  </a:lnTo>
                  <a:lnTo>
                    <a:pt x="131699" y="139700"/>
                  </a:lnTo>
                  <a:lnTo>
                    <a:pt x="135318" y="148589"/>
                  </a:lnTo>
                  <a:lnTo>
                    <a:pt x="138461" y="158750"/>
                  </a:lnTo>
                  <a:lnTo>
                    <a:pt x="141271" y="170179"/>
                  </a:lnTo>
                  <a:lnTo>
                    <a:pt x="143891" y="181609"/>
                  </a:lnTo>
                  <a:lnTo>
                    <a:pt x="123432" y="185419"/>
                  </a:lnTo>
                  <a:lnTo>
                    <a:pt x="104901" y="193039"/>
                  </a:lnTo>
                  <a:lnTo>
                    <a:pt x="90277" y="200659"/>
                  </a:lnTo>
                  <a:lnTo>
                    <a:pt x="81533" y="207009"/>
                  </a:lnTo>
                  <a:lnTo>
                    <a:pt x="76291" y="213359"/>
                  </a:lnTo>
                  <a:lnTo>
                    <a:pt x="73691" y="219709"/>
                  </a:lnTo>
                  <a:lnTo>
                    <a:pt x="73711" y="227329"/>
                  </a:lnTo>
                  <a:lnTo>
                    <a:pt x="76326" y="233679"/>
                  </a:lnTo>
                  <a:lnTo>
                    <a:pt x="79755" y="238759"/>
                  </a:lnTo>
                  <a:lnTo>
                    <a:pt x="86614" y="242569"/>
                  </a:lnTo>
                  <a:lnTo>
                    <a:pt x="95376" y="242569"/>
                  </a:lnTo>
                  <a:lnTo>
                    <a:pt x="102234" y="238759"/>
                  </a:lnTo>
                  <a:lnTo>
                    <a:pt x="119175" y="228600"/>
                  </a:lnTo>
                  <a:lnTo>
                    <a:pt x="134794" y="220979"/>
                  </a:lnTo>
                  <a:lnTo>
                    <a:pt x="147151" y="217169"/>
                  </a:lnTo>
                  <a:lnTo>
                    <a:pt x="180340" y="217169"/>
                  </a:lnTo>
                  <a:lnTo>
                    <a:pt x="185547" y="210819"/>
                  </a:lnTo>
                  <a:lnTo>
                    <a:pt x="183769" y="201929"/>
                  </a:lnTo>
                  <a:lnTo>
                    <a:pt x="182711" y="191769"/>
                  </a:lnTo>
                  <a:lnTo>
                    <a:pt x="179212" y="170179"/>
                  </a:lnTo>
                  <a:lnTo>
                    <a:pt x="172785" y="146050"/>
                  </a:lnTo>
                  <a:lnTo>
                    <a:pt x="162941" y="121919"/>
                  </a:lnTo>
                  <a:lnTo>
                    <a:pt x="158918" y="115569"/>
                  </a:lnTo>
                  <a:lnTo>
                    <a:pt x="152765" y="111759"/>
                  </a:lnTo>
                  <a:lnTo>
                    <a:pt x="145635" y="110489"/>
                  </a:lnTo>
                  <a:close/>
                </a:path>
                <a:path w="554990" h="481330">
                  <a:moveTo>
                    <a:pt x="462915" y="222250"/>
                  </a:moveTo>
                  <a:lnTo>
                    <a:pt x="447216" y="223519"/>
                  </a:lnTo>
                  <a:lnTo>
                    <a:pt x="433816" y="227329"/>
                  </a:lnTo>
                  <a:lnTo>
                    <a:pt x="422392" y="233679"/>
                  </a:lnTo>
                  <a:lnTo>
                    <a:pt x="412623" y="240029"/>
                  </a:lnTo>
                  <a:lnTo>
                    <a:pt x="479769" y="240029"/>
                  </a:lnTo>
                  <a:lnTo>
                    <a:pt x="478934" y="234950"/>
                  </a:lnTo>
                  <a:lnTo>
                    <a:pt x="475408" y="228600"/>
                  </a:lnTo>
                  <a:lnTo>
                    <a:pt x="469953" y="224789"/>
                  </a:lnTo>
                  <a:lnTo>
                    <a:pt x="462915" y="222250"/>
                  </a:lnTo>
                  <a:close/>
                </a:path>
                <a:path w="554990" h="481330">
                  <a:moveTo>
                    <a:pt x="180340" y="217169"/>
                  </a:moveTo>
                  <a:lnTo>
                    <a:pt x="154304" y="217169"/>
                  </a:lnTo>
                  <a:lnTo>
                    <a:pt x="159512" y="222250"/>
                  </a:lnTo>
                  <a:lnTo>
                    <a:pt x="168148" y="224789"/>
                  </a:lnTo>
                  <a:lnTo>
                    <a:pt x="173354" y="220979"/>
                  </a:lnTo>
                  <a:lnTo>
                    <a:pt x="180340" y="217169"/>
                  </a:lnTo>
                  <a:close/>
                </a:path>
                <a:path w="554990" h="481330">
                  <a:moveTo>
                    <a:pt x="388366" y="130809"/>
                  </a:moveTo>
                  <a:lnTo>
                    <a:pt x="380976" y="132079"/>
                  </a:lnTo>
                  <a:lnTo>
                    <a:pt x="374872" y="135889"/>
                  </a:lnTo>
                  <a:lnTo>
                    <a:pt x="370720" y="140969"/>
                  </a:lnTo>
                  <a:lnTo>
                    <a:pt x="369189" y="148589"/>
                  </a:lnTo>
                  <a:lnTo>
                    <a:pt x="369189" y="158750"/>
                  </a:lnTo>
                  <a:lnTo>
                    <a:pt x="376174" y="165100"/>
                  </a:lnTo>
                  <a:lnTo>
                    <a:pt x="384809" y="167639"/>
                  </a:lnTo>
                  <a:lnTo>
                    <a:pt x="387403" y="168909"/>
                  </a:lnTo>
                  <a:lnTo>
                    <a:pt x="392414" y="172719"/>
                  </a:lnTo>
                  <a:lnTo>
                    <a:pt x="399686" y="181609"/>
                  </a:lnTo>
                  <a:lnTo>
                    <a:pt x="409067" y="195579"/>
                  </a:lnTo>
                  <a:lnTo>
                    <a:pt x="412623" y="201929"/>
                  </a:lnTo>
                  <a:lnTo>
                    <a:pt x="417829" y="203200"/>
                  </a:lnTo>
                  <a:lnTo>
                    <a:pt x="431673" y="203200"/>
                  </a:lnTo>
                  <a:lnTo>
                    <a:pt x="435101" y="201929"/>
                  </a:lnTo>
                  <a:lnTo>
                    <a:pt x="440291" y="196850"/>
                  </a:lnTo>
                  <a:lnTo>
                    <a:pt x="442896" y="190500"/>
                  </a:lnTo>
                  <a:lnTo>
                    <a:pt x="442906" y="182879"/>
                  </a:lnTo>
                  <a:lnTo>
                    <a:pt x="440308" y="176529"/>
                  </a:lnTo>
                  <a:lnTo>
                    <a:pt x="423173" y="152400"/>
                  </a:lnTo>
                  <a:lnTo>
                    <a:pt x="408479" y="138429"/>
                  </a:lnTo>
                  <a:lnTo>
                    <a:pt x="396714" y="132079"/>
                  </a:lnTo>
                  <a:lnTo>
                    <a:pt x="388366" y="130809"/>
                  </a:lnTo>
                  <a:close/>
                </a:path>
                <a:path w="554990" h="481330">
                  <a:moveTo>
                    <a:pt x="260252" y="93979"/>
                  </a:moveTo>
                  <a:lnTo>
                    <a:pt x="253539" y="93979"/>
                  </a:lnTo>
                  <a:lnTo>
                    <a:pt x="247469" y="97789"/>
                  </a:lnTo>
                  <a:lnTo>
                    <a:pt x="242697" y="102869"/>
                  </a:lnTo>
                  <a:lnTo>
                    <a:pt x="239268" y="106679"/>
                  </a:lnTo>
                  <a:lnTo>
                    <a:pt x="237490" y="113029"/>
                  </a:lnTo>
                  <a:lnTo>
                    <a:pt x="239268" y="118109"/>
                  </a:lnTo>
                  <a:lnTo>
                    <a:pt x="229933" y="125729"/>
                  </a:lnTo>
                  <a:lnTo>
                    <a:pt x="224504" y="132079"/>
                  </a:lnTo>
                  <a:lnTo>
                    <a:pt x="221694" y="135889"/>
                  </a:lnTo>
                  <a:lnTo>
                    <a:pt x="220218" y="139700"/>
                  </a:lnTo>
                  <a:lnTo>
                    <a:pt x="218440" y="148589"/>
                  </a:lnTo>
                  <a:lnTo>
                    <a:pt x="220218" y="156209"/>
                  </a:lnTo>
                  <a:lnTo>
                    <a:pt x="227075" y="162559"/>
                  </a:lnTo>
                  <a:lnTo>
                    <a:pt x="230504" y="165100"/>
                  </a:lnTo>
                  <a:lnTo>
                    <a:pt x="235712" y="167639"/>
                  </a:lnTo>
                  <a:lnTo>
                    <a:pt x="244475" y="167639"/>
                  </a:lnTo>
                  <a:lnTo>
                    <a:pt x="249681" y="165100"/>
                  </a:lnTo>
                  <a:lnTo>
                    <a:pt x="253110" y="162559"/>
                  </a:lnTo>
                  <a:lnTo>
                    <a:pt x="256540" y="158750"/>
                  </a:lnTo>
                  <a:lnTo>
                    <a:pt x="258318" y="154939"/>
                  </a:lnTo>
                  <a:lnTo>
                    <a:pt x="258318" y="151129"/>
                  </a:lnTo>
                  <a:lnTo>
                    <a:pt x="263090" y="148589"/>
                  </a:lnTo>
                  <a:lnTo>
                    <a:pt x="269160" y="146050"/>
                  </a:lnTo>
                  <a:lnTo>
                    <a:pt x="282575" y="140969"/>
                  </a:lnTo>
                  <a:lnTo>
                    <a:pt x="291210" y="139700"/>
                  </a:lnTo>
                  <a:lnTo>
                    <a:pt x="296418" y="130809"/>
                  </a:lnTo>
                  <a:lnTo>
                    <a:pt x="294640" y="121919"/>
                  </a:lnTo>
                  <a:lnTo>
                    <a:pt x="294640" y="113029"/>
                  </a:lnTo>
                  <a:lnTo>
                    <a:pt x="287781" y="106679"/>
                  </a:lnTo>
                  <a:lnTo>
                    <a:pt x="279146" y="104139"/>
                  </a:lnTo>
                  <a:lnTo>
                    <a:pt x="275590" y="104139"/>
                  </a:lnTo>
                  <a:lnTo>
                    <a:pt x="273939" y="101600"/>
                  </a:lnTo>
                  <a:lnTo>
                    <a:pt x="272160" y="97789"/>
                  </a:lnTo>
                  <a:lnTo>
                    <a:pt x="266953" y="96519"/>
                  </a:lnTo>
                  <a:lnTo>
                    <a:pt x="260252" y="93979"/>
                  </a:lnTo>
                  <a:close/>
                </a:path>
                <a:path w="554990" h="481330">
                  <a:moveTo>
                    <a:pt x="446371" y="55879"/>
                  </a:moveTo>
                  <a:lnTo>
                    <a:pt x="377951" y="55879"/>
                  </a:lnTo>
                  <a:lnTo>
                    <a:pt x="395005" y="59689"/>
                  </a:lnTo>
                  <a:lnTo>
                    <a:pt x="409130" y="67309"/>
                  </a:lnTo>
                  <a:lnTo>
                    <a:pt x="419350" y="80009"/>
                  </a:lnTo>
                  <a:lnTo>
                    <a:pt x="424688" y="96519"/>
                  </a:lnTo>
                  <a:lnTo>
                    <a:pt x="424688" y="101600"/>
                  </a:lnTo>
                  <a:lnTo>
                    <a:pt x="426466" y="106679"/>
                  </a:lnTo>
                  <a:lnTo>
                    <a:pt x="431673" y="107950"/>
                  </a:lnTo>
                  <a:lnTo>
                    <a:pt x="435101" y="111759"/>
                  </a:lnTo>
                  <a:lnTo>
                    <a:pt x="440308" y="113029"/>
                  </a:lnTo>
                  <a:lnTo>
                    <a:pt x="445516" y="111759"/>
                  </a:lnTo>
                  <a:lnTo>
                    <a:pt x="519936" y="111759"/>
                  </a:lnTo>
                  <a:lnTo>
                    <a:pt x="512714" y="100329"/>
                  </a:lnTo>
                  <a:lnTo>
                    <a:pt x="487412" y="82550"/>
                  </a:lnTo>
                  <a:lnTo>
                    <a:pt x="455929" y="74929"/>
                  </a:lnTo>
                  <a:lnTo>
                    <a:pt x="446371" y="55879"/>
                  </a:lnTo>
                  <a:close/>
                </a:path>
                <a:path w="554990" h="481330">
                  <a:moveTo>
                    <a:pt x="175482" y="74929"/>
                  </a:moveTo>
                  <a:lnTo>
                    <a:pt x="150875" y="74929"/>
                  </a:lnTo>
                  <a:lnTo>
                    <a:pt x="155955" y="78739"/>
                  </a:lnTo>
                  <a:lnTo>
                    <a:pt x="162941" y="80009"/>
                  </a:lnTo>
                  <a:lnTo>
                    <a:pt x="171576" y="78739"/>
                  </a:lnTo>
                  <a:lnTo>
                    <a:pt x="175482" y="74929"/>
                  </a:lnTo>
                  <a:close/>
                </a:path>
                <a:path w="554990" h="481330">
                  <a:moveTo>
                    <a:pt x="428026" y="36829"/>
                  </a:moveTo>
                  <a:lnTo>
                    <a:pt x="286003" y="36829"/>
                  </a:lnTo>
                  <a:lnTo>
                    <a:pt x="297610" y="38100"/>
                  </a:lnTo>
                  <a:lnTo>
                    <a:pt x="308562" y="43179"/>
                  </a:lnTo>
                  <a:lnTo>
                    <a:pt x="318204" y="49529"/>
                  </a:lnTo>
                  <a:lnTo>
                    <a:pt x="325881" y="59689"/>
                  </a:lnTo>
                  <a:lnTo>
                    <a:pt x="327659" y="64769"/>
                  </a:lnTo>
                  <a:lnTo>
                    <a:pt x="332867" y="66039"/>
                  </a:lnTo>
                  <a:lnTo>
                    <a:pt x="338074" y="68579"/>
                  </a:lnTo>
                  <a:lnTo>
                    <a:pt x="346709" y="68579"/>
                  </a:lnTo>
                  <a:lnTo>
                    <a:pt x="351917" y="64769"/>
                  </a:lnTo>
                  <a:lnTo>
                    <a:pt x="357699" y="60959"/>
                  </a:lnTo>
                  <a:lnTo>
                    <a:pt x="364267" y="58419"/>
                  </a:lnTo>
                  <a:lnTo>
                    <a:pt x="377951" y="55879"/>
                  </a:lnTo>
                  <a:lnTo>
                    <a:pt x="446371" y="55879"/>
                  </a:lnTo>
                  <a:lnTo>
                    <a:pt x="444460" y="52069"/>
                  </a:lnTo>
                  <a:lnTo>
                    <a:pt x="428026" y="36829"/>
                  </a:lnTo>
                  <a:close/>
                </a:path>
                <a:path w="554990" h="481330">
                  <a:moveTo>
                    <a:pt x="248336" y="57150"/>
                  </a:moveTo>
                  <a:lnTo>
                    <a:pt x="215092" y="57150"/>
                  </a:lnTo>
                  <a:lnTo>
                    <a:pt x="228853" y="59689"/>
                  </a:lnTo>
                  <a:lnTo>
                    <a:pt x="235277" y="60959"/>
                  </a:lnTo>
                  <a:lnTo>
                    <a:pt x="241379" y="60959"/>
                  </a:lnTo>
                  <a:lnTo>
                    <a:pt x="246838" y="58419"/>
                  </a:lnTo>
                  <a:lnTo>
                    <a:pt x="248336" y="57150"/>
                  </a:lnTo>
                  <a:close/>
                </a:path>
                <a:path w="554990" h="481330">
                  <a:moveTo>
                    <a:pt x="211580" y="19050"/>
                  </a:moveTo>
                  <a:lnTo>
                    <a:pt x="192166" y="21589"/>
                  </a:lnTo>
                  <a:lnTo>
                    <a:pt x="173730" y="27939"/>
                  </a:lnTo>
                  <a:lnTo>
                    <a:pt x="157733" y="40639"/>
                  </a:lnTo>
                  <a:lnTo>
                    <a:pt x="269797" y="40639"/>
                  </a:lnTo>
                  <a:lnTo>
                    <a:pt x="275961" y="38100"/>
                  </a:lnTo>
                  <a:lnTo>
                    <a:pt x="286003" y="36829"/>
                  </a:lnTo>
                  <a:lnTo>
                    <a:pt x="428026" y="36829"/>
                  </a:lnTo>
                  <a:lnTo>
                    <a:pt x="426656" y="35559"/>
                  </a:lnTo>
                  <a:lnTo>
                    <a:pt x="409030" y="26669"/>
                  </a:lnTo>
                  <a:lnTo>
                    <a:pt x="344931" y="26669"/>
                  </a:lnTo>
                  <a:lnTo>
                    <a:pt x="339323" y="21589"/>
                  </a:lnTo>
                  <a:lnTo>
                    <a:pt x="230504" y="21589"/>
                  </a:lnTo>
                  <a:lnTo>
                    <a:pt x="211580" y="19050"/>
                  </a:lnTo>
                  <a:close/>
                </a:path>
                <a:path w="554990" h="481330">
                  <a:moveTo>
                    <a:pt x="377951" y="19050"/>
                  </a:moveTo>
                  <a:lnTo>
                    <a:pt x="353020" y="22859"/>
                  </a:lnTo>
                  <a:lnTo>
                    <a:pt x="344931" y="26669"/>
                  </a:lnTo>
                  <a:lnTo>
                    <a:pt x="409030" y="26669"/>
                  </a:lnTo>
                  <a:lnTo>
                    <a:pt x="403994" y="24129"/>
                  </a:lnTo>
                  <a:lnTo>
                    <a:pt x="377951" y="19050"/>
                  </a:lnTo>
                  <a:close/>
                </a:path>
                <a:path w="554990" h="481330">
                  <a:moveTo>
                    <a:pt x="286003" y="0"/>
                  </a:moveTo>
                  <a:lnTo>
                    <a:pt x="270742" y="1269"/>
                  </a:lnTo>
                  <a:lnTo>
                    <a:pt x="256301" y="5079"/>
                  </a:lnTo>
                  <a:lnTo>
                    <a:pt x="242837" y="12700"/>
                  </a:lnTo>
                  <a:lnTo>
                    <a:pt x="230504" y="21589"/>
                  </a:lnTo>
                  <a:lnTo>
                    <a:pt x="339323" y="21589"/>
                  </a:lnTo>
                  <a:lnTo>
                    <a:pt x="332313" y="15239"/>
                  </a:lnTo>
                  <a:lnTo>
                    <a:pt x="318087" y="6350"/>
                  </a:lnTo>
                  <a:lnTo>
                    <a:pt x="302551" y="2539"/>
                  </a:lnTo>
                  <a:lnTo>
                    <a:pt x="28600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237079" y="4090932"/>
            <a:ext cx="904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latin typeface="Verdana"/>
                <a:cs typeface="Verdana"/>
              </a:rPr>
              <a:t>Collectors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345276" y="2598300"/>
            <a:ext cx="10998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>
                <a:latin typeface="Verdana"/>
                <a:cs typeface="Verdana"/>
              </a:rPr>
              <a:t>Cognitive</a:t>
            </a:r>
            <a:r>
              <a:rPr sz="1000" spc="-40">
                <a:latin typeface="Verdana"/>
                <a:cs typeface="Verdana"/>
              </a:rPr>
              <a:t> </a:t>
            </a:r>
            <a:r>
              <a:rPr sz="1000" spc="-10">
                <a:latin typeface="Verdana"/>
                <a:cs typeface="Verdana"/>
              </a:rPr>
              <a:t>Engine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082910" y="4355942"/>
            <a:ext cx="1249680" cy="475615"/>
            <a:chOff x="1013460" y="4020273"/>
            <a:chExt cx="1249680" cy="475615"/>
          </a:xfrm>
        </p:grpSpPr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3460" y="4038600"/>
              <a:ext cx="1249680" cy="38861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1392" y="4020273"/>
              <a:ext cx="810755" cy="47552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52322" y="4077462"/>
              <a:ext cx="1122045" cy="260985"/>
            </a:xfrm>
            <a:custGeom>
              <a:avLst/>
              <a:gdLst/>
              <a:ahLst/>
              <a:cxnLst/>
              <a:rect l="l" t="t" r="r" b="b"/>
              <a:pathLst>
                <a:path w="1122045" h="260985">
                  <a:moveTo>
                    <a:pt x="1078230" y="0"/>
                  </a:moveTo>
                  <a:lnTo>
                    <a:pt x="43434" y="0"/>
                  </a:lnTo>
                  <a:lnTo>
                    <a:pt x="26526" y="3411"/>
                  </a:lnTo>
                  <a:lnTo>
                    <a:pt x="12720" y="12715"/>
                  </a:lnTo>
                  <a:lnTo>
                    <a:pt x="3412" y="26521"/>
                  </a:lnTo>
                  <a:lnTo>
                    <a:pt x="0" y="43433"/>
                  </a:lnTo>
                  <a:lnTo>
                    <a:pt x="0" y="217169"/>
                  </a:lnTo>
                  <a:lnTo>
                    <a:pt x="3412" y="234082"/>
                  </a:lnTo>
                  <a:lnTo>
                    <a:pt x="12720" y="247888"/>
                  </a:lnTo>
                  <a:lnTo>
                    <a:pt x="26526" y="257192"/>
                  </a:lnTo>
                  <a:lnTo>
                    <a:pt x="43434" y="260604"/>
                  </a:lnTo>
                  <a:lnTo>
                    <a:pt x="1078230" y="260604"/>
                  </a:lnTo>
                  <a:lnTo>
                    <a:pt x="1095142" y="257192"/>
                  </a:lnTo>
                  <a:lnTo>
                    <a:pt x="1108948" y="247888"/>
                  </a:lnTo>
                  <a:lnTo>
                    <a:pt x="1118252" y="234082"/>
                  </a:lnTo>
                  <a:lnTo>
                    <a:pt x="1121664" y="217169"/>
                  </a:lnTo>
                  <a:lnTo>
                    <a:pt x="1121664" y="43433"/>
                  </a:lnTo>
                  <a:lnTo>
                    <a:pt x="1118252" y="26521"/>
                  </a:lnTo>
                  <a:lnTo>
                    <a:pt x="1108948" y="12715"/>
                  </a:lnTo>
                  <a:lnTo>
                    <a:pt x="1095142" y="3411"/>
                  </a:lnTo>
                  <a:lnTo>
                    <a:pt x="1078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52322" y="4077462"/>
              <a:ext cx="1122045" cy="260985"/>
            </a:xfrm>
            <a:custGeom>
              <a:avLst/>
              <a:gdLst/>
              <a:ahLst/>
              <a:cxnLst/>
              <a:rect l="l" t="t" r="r" b="b"/>
              <a:pathLst>
                <a:path w="1122045" h="260985">
                  <a:moveTo>
                    <a:pt x="0" y="43433"/>
                  </a:moveTo>
                  <a:lnTo>
                    <a:pt x="3412" y="26521"/>
                  </a:lnTo>
                  <a:lnTo>
                    <a:pt x="12720" y="12715"/>
                  </a:lnTo>
                  <a:lnTo>
                    <a:pt x="26526" y="3411"/>
                  </a:lnTo>
                  <a:lnTo>
                    <a:pt x="43434" y="0"/>
                  </a:lnTo>
                  <a:lnTo>
                    <a:pt x="1078230" y="0"/>
                  </a:lnTo>
                  <a:lnTo>
                    <a:pt x="1095142" y="3411"/>
                  </a:lnTo>
                  <a:lnTo>
                    <a:pt x="1108948" y="12715"/>
                  </a:lnTo>
                  <a:lnTo>
                    <a:pt x="1118252" y="26521"/>
                  </a:lnTo>
                  <a:lnTo>
                    <a:pt x="1121664" y="43433"/>
                  </a:lnTo>
                  <a:lnTo>
                    <a:pt x="1121664" y="217169"/>
                  </a:lnTo>
                  <a:lnTo>
                    <a:pt x="1118252" y="234082"/>
                  </a:lnTo>
                  <a:lnTo>
                    <a:pt x="1108948" y="247888"/>
                  </a:lnTo>
                  <a:lnTo>
                    <a:pt x="1095142" y="257192"/>
                  </a:lnTo>
                  <a:lnTo>
                    <a:pt x="1078230" y="260604"/>
                  </a:lnTo>
                  <a:lnTo>
                    <a:pt x="43434" y="260604"/>
                  </a:lnTo>
                  <a:lnTo>
                    <a:pt x="26526" y="257192"/>
                  </a:lnTo>
                  <a:lnTo>
                    <a:pt x="12720" y="247888"/>
                  </a:lnTo>
                  <a:lnTo>
                    <a:pt x="3412" y="234082"/>
                  </a:lnTo>
                  <a:lnTo>
                    <a:pt x="0" y="217169"/>
                  </a:lnTo>
                  <a:lnTo>
                    <a:pt x="0" y="43433"/>
                  </a:lnTo>
                  <a:close/>
                </a:path>
              </a:pathLst>
            </a:custGeom>
            <a:ln w="259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420983" y="4422783"/>
            <a:ext cx="5219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latin typeface="Verdana"/>
                <a:cs typeface="Verdana"/>
              </a:rPr>
              <a:t>Start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0578954" y="4355942"/>
            <a:ext cx="1195070" cy="475615"/>
            <a:chOff x="10509504" y="4020273"/>
            <a:chExt cx="1195070" cy="475615"/>
          </a:xfrm>
        </p:grpSpPr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09504" y="4038600"/>
              <a:ext cx="1194803" cy="38861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62488" y="4020273"/>
              <a:ext cx="688860" cy="47552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548366" y="4077462"/>
              <a:ext cx="1066800" cy="260985"/>
            </a:xfrm>
            <a:custGeom>
              <a:avLst/>
              <a:gdLst/>
              <a:ahLst/>
              <a:cxnLst/>
              <a:rect l="l" t="t" r="r" b="b"/>
              <a:pathLst>
                <a:path w="1066800" h="260985">
                  <a:moveTo>
                    <a:pt x="1023365" y="0"/>
                  </a:moveTo>
                  <a:lnTo>
                    <a:pt x="43433" y="0"/>
                  </a:lnTo>
                  <a:lnTo>
                    <a:pt x="26521" y="3411"/>
                  </a:lnTo>
                  <a:lnTo>
                    <a:pt x="12715" y="12715"/>
                  </a:lnTo>
                  <a:lnTo>
                    <a:pt x="3411" y="26521"/>
                  </a:lnTo>
                  <a:lnTo>
                    <a:pt x="0" y="43433"/>
                  </a:lnTo>
                  <a:lnTo>
                    <a:pt x="0" y="217169"/>
                  </a:lnTo>
                  <a:lnTo>
                    <a:pt x="3411" y="234082"/>
                  </a:lnTo>
                  <a:lnTo>
                    <a:pt x="12715" y="247888"/>
                  </a:lnTo>
                  <a:lnTo>
                    <a:pt x="26521" y="257192"/>
                  </a:lnTo>
                  <a:lnTo>
                    <a:pt x="43433" y="260604"/>
                  </a:lnTo>
                  <a:lnTo>
                    <a:pt x="1023365" y="260604"/>
                  </a:lnTo>
                  <a:lnTo>
                    <a:pt x="1040278" y="257192"/>
                  </a:lnTo>
                  <a:lnTo>
                    <a:pt x="1054084" y="247888"/>
                  </a:lnTo>
                  <a:lnTo>
                    <a:pt x="1063388" y="234082"/>
                  </a:lnTo>
                  <a:lnTo>
                    <a:pt x="1066800" y="217169"/>
                  </a:lnTo>
                  <a:lnTo>
                    <a:pt x="1066800" y="43433"/>
                  </a:lnTo>
                  <a:lnTo>
                    <a:pt x="1063388" y="26521"/>
                  </a:lnTo>
                  <a:lnTo>
                    <a:pt x="1054084" y="12715"/>
                  </a:lnTo>
                  <a:lnTo>
                    <a:pt x="1040278" y="3411"/>
                  </a:lnTo>
                  <a:lnTo>
                    <a:pt x="1023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548366" y="4077462"/>
              <a:ext cx="1066800" cy="260985"/>
            </a:xfrm>
            <a:custGeom>
              <a:avLst/>
              <a:gdLst/>
              <a:ahLst/>
              <a:cxnLst/>
              <a:rect l="l" t="t" r="r" b="b"/>
              <a:pathLst>
                <a:path w="1066800" h="260985">
                  <a:moveTo>
                    <a:pt x="0" y="43433"/>
                  </a:moveTo>
                  <a:lnTo>
                    <a:pt x="3411" y="26521"/>
                  </a:lnTo>
                  <a:lnTo>
                    <a:pt x="12715" y="12715"/>
                  </a:lnTo>
                  <a:lnTo>
                    <a:pt x="26521" y="3411"/>
                  </a:lnTo>
                  <a:lnTo>
                    <a:pt x="43433" y="0"/>
                  </a:lnTo>
                  <a:lnTo>
                    <a:pt x="1023365" y="0"/>
                  </a:lnTo>
                  <a:lnTo>
                    <a:pt x="1040278" y="3411"/>
                  </a:lnTo>
                  <a:lnTo>
                    <a:pt x="1054084" y="12715"/>
                  </a:lnTo>
                  <a:lnTo>
                    <a:pt x="1063388" y="26521"/>
                  </a:lnTo>
                  <a:lnTo>
                    <a:pt x="1066800" y="43433"/>
                  </a:lnTo>
                  <a:lnTo>
                    <a:pt x="1066800" y="217169"/>
                  </a:lnTo>
                  <a:lnTo>
                    <a:pt x="1063388" y="234082"/>
                  </a:lnTo>
                  <a:lnTo>
                    <a:pt x="1054084" y="247888"/>
                  </a:lnTo>
                  <a:lnTo>
                    <a:pt x="1040278" y="257192"/>
                  </a:lnTo>
                  <a:lnTo>
                    <a:pt x="1023365" y="260604"/>
                  </a:lnTo>
                  <a:lnTo>
                    <a:pt x="43433" y="260604"/>
                  </a:lnTo>
                  <a:lnTo>
                    <a:pt x="26521" y="257192"/>
                  </a:lnTo>
                  <a:lnTo>
                    <a:pt x="12715" y="247888"/>
                  </a:lnTo>
                  <a:lnTo>
                    <a:pt x="3411" y="234082"/>
                  </a:lnTo>
                  <a:lnTo>
                    <a:pt x="0" y="217169"/>
                  </a:lnTo>
                  <a:lnTo>
                    <a:pt x="0" y="43433"/>
                  </a:lnTo>
                  <a:close/>
                </a:path>
              </a:pathLst>
            </a:custGeom>
            <a:ln w="259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0953095" y="4422783"/>
            <a:ext cx="3994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>
                <a:latin typeface="Verdana"/>
                <a:cs typeface="Verdana"/>
              </a:rPr>
              <a:t>End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55943" y="2018122"/>
            <a:ext cx="215444" cy="965835"/>
          </a:xfrm>
          <a:prstGeom prst="rect">
            <a:avLst/>
          </a:prstGeom>
          <a:noFill/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spc="-10">
                <a:solidFill>
                  <a:schemeClr val="bg1"/>
                </a:solidFill>
                <a:latin typeface="Verdana"/>
                <a:cs typeface="Verdana"/>
              </a:rPr>
              <a:t>Cognitive</a:t>
            </a:r>
            <a:endParaRPr sz="1400">
              <a:solidFill>
                <a:schemeClr val="bg1"/>
              </a:solidFill>
              <a:latin typeface="Verdana"/>
              <a:cs typeface="Verdana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534269" y="4516001"/>
            <a:ext cx="556260" cy="2243455"/>
            <a:chOff x="464819" y="4180332"/>
            <a:chExt cx="556260" cy="2243455"/>
          </a:xfrm>
        </p:grpSpPr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4819" y="4180332"/>
              <a:ext cx="556234" cy="224332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1875" y="4796028"/>
              <a:ext cx="475526" cy="101041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0727" y="4206240"/>
              <a:ext cx="454152" cy="2141220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666001" y="5253106"/>
            <a:ext cx="242570" cy="72136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spc="-10">
                <a:latin typeface="Verdana"/>
                <a:cs typeface="Verdana"/>
              </a:rPr>
              <a:t>Robots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132993" y="1907727"/>
            <a:ext cx="9502729" cy="1652726"/>
            <a:chOff x="909827" y="1525524"/>
            <a:chExt cx="9656445" cy="1699260"/>
          </a:xfrm>
        </p:grpSpPr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9827" y="1525524"/>
              <a:ext cx="9656064" cy="14097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67" name="object 67"/>
            <p:cNvSpPr/>
            <p:nvPr/>
          </p:nvSpPr>
          <p:spPr>
            <a:xfrm>
              <a:off x="945641" y="1561338"/>
              <a:ext cx="9534525" cy="1287780"/>
            </a:xfrm>
            <a:custGeom>
              <a:avLst/>
              <a:gdLst/>
              <a:ahLst/>
              <a:cxnLst/>
              <a:rect l="l" t="t" r="r" b="b"/>
              <a:pathLst>
                <a:path w="9534525" h="1287780">
                  <a:moveTo>
                    <a:pt x="0" y="214629"/>
                  </a:moveTo>
                  <a:lnTo>
                    <a:pt x="5668" y="165431"/>
                  </a:lnTo>
                  <a:lnTo>
                    <a:pt x="21814" y="120261"/>
                  </a:lnTo>
                  <a:lnTo>
                    <a:pt x="47150" y="80409"/>
                  </a:lnTo>
                  <a:lnTo>
                    <a:pt x="80387" y="47166"/>
                  </a:lnTo>
                  <a:lnTo>
                    <a:pt x="120239" y="21823"/>
                  </a:lnTo>
                  <a:lnTo>
                    <a:pt x="165415" y="5670"/>
                  </a:lnTo>
                  <a:lnTo>
                    <a:pt x="214630" y="0"/>
                  </a:lnTo>
                  <a:lnTo>
                    <a:pt x="9319514" y="0"/>
                  </a:lnTo>
                  <a:lnTo>
                    <a:pt x="9368712" y="5670"/>
                  </a:lnTo>
                  <a:lnTo>
                    <a:pt x="9413882" y="21823"/>
                  </a:lnTo>
                  <a:lnTo>
                    <a:pt x="9453734" y="47166"/>
                  </a:lnTo>
                  <a:lnTo>
                    <a:pt x="9486977" y="80409"/>
                  </a:lnTo>
                  <a:lnTo>
                    <a:pt x="9512320" y="120261"/>
                  </a:lnTo>
                  <a:lnTo>
                    <a:pt x="9528473" y="165431"/>
                  </a:lnTo>
                  <a:lnTo>
                    <a:pt x="9534143" y="214629"/>
                  </a:lnTo>
                  <a:lnTo>
                    <a:pt x="9534143" y="1073150"/>
                  </a:lnTo>
                  <a:lnTo>
                    <a:pt x="9528473" y="1122348"/>
                  </a:lnTo>
                  <a:lnTo>
                    <a:pt x="9512320" y="1167518"/>
                  </a:lnTo>
                  <a:lnTo>
                    <a:pt x="9486977" y="1207370"/>
                  </a:lnTo>
                  <a:lnTo>
                    <a:pt x="9453734" y="1240613"/>
                  </a:lnTo>
                  <a:lnTo>
                    <a:pt x="9413882" y="1265956"/>
                  </a:lnTo>
                  <a:lnTo>
                    <a:pt x="9368712" y="1282109"/>
                  </a:lnTo>
                  <a:lnTo>
                    <a:pt x="9319514" y="1287779"/>
                  </a:lnTo>
                  <a:lnTo>
                    <a:pt x="214630" y="1287779"/>
                  </a:lnTo>
                  <a:lnTo>
                    <a:pt x="165415" y="1282109"/>
                  </a:lnTo>
                  <a:lnTo>
                    <a:pt x="120239" y="1265956"/>
                  </a:lnTo>
                  <a:lnTo>
                    <a:pt x="80387" y="1240613"/>
                  </a:lnTo>
                  <a:lnTo>
                    <a:pt x="47150" y="1207370"/>
                  </a:lnTo>
                  <a:lnTo>
                    <a:pt x="21814" y="1167518"/>
                  </a:lnTo>
                  <a:lnTo>
                    <a:pt x="5668" y="1122348"/>
                  </a:lnTo>
                  <a:lnTo>
                    <a:pt x="0" y="1073150"/>
                  </a:lnTo>
                  <a:lnTo>
                    <a:pt x="0" y="214629"/>
                  </a:lnTo>
                  <a:close/>
                </a:path>
              </a:pathLst>
            </a:custGeom>
            <a:ln w="19812">
              <a:solidFill>
                <a:srgbClr val="007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209668" y="2246376"/>
              <a:ext cx="1141095" cy="978535"/>
            </a:xfrm>
            <a:custGeom>
              <a:avLst/>
              <a:gdLst/>
              <a:ahLst/>
              <a:cxnLst/>
              <a:rect l="l" t="t" r="r" b="b"/>
              <a:pathLst>
                <a:path w="1141095" h="978535">
                  <a:moveTo>
                    <a:pt x="761" y="0"/>
                  </a:moveTo>
                  <a:lnTo>
                    <a:pt x="0" y="28956"/>
                  </a:lnTo>
                  <a:lnTo>
                    <a:pt x="26796" y="29590"/>
                  </a:lnTo>
                  <a:lnTo>
                    <a:pt x="52704" y="31623"/>
                  </a:lnTo>
                  <a:lnTo>
                    <a:pt x="78612" y="34798"/>
                  </a:lnTo>
                  <a:lnTo>
                    <a:pt x="104393" y="39115"/>
                  </a:lnTo>
                  <a:lnTo>
                    <a:pt x="112267" y="40894"/>
                  </a:lnTo>
                  <a:lnTo>
                    <a:pt x="118490" y="12573"/>
                  </a:lnTo>
                  <a:lnTo>
                    <a:pt x="109219" y="10540"/>
                  </a:lnTo>
                  <a:lnTo>
                    <a:pt x="82168" y="5969"/>
                  </a:lnTo>
                  <a:lnTo>
                    <a:pt x="54863" y="2666"/>
                  </a:lnTo>
                  <a:lnTo>
                    <a:pt x="27558" y="635"/>
                  </a:lnTo>
                  <a:lnTo>
                    <a:pt x="761" y="0"/>
                  </a:lnTo>
                  <a:close/>
                </a:path>
                <a:path w="1141095" h="978535">
                  <a:moveTo>
                    <a:pt x="203707" y="36829"/>
                  </a:moveTo>
                  <a:lnTo>
                    <a:pt x="193928" y="64135"/>
                  </a:lnTo>
                  <a:lnTo>
                    <a:pt x="204977" y="68072"/>
                  </a:lnTo>
                  <a:lnTo>
                    <a:pt x="229234" y="77850"/>
                  </a:lnTo>
                  <a:lnTo>
                    <a:pt x="253110" y="88519"/>
                  </a:lnTo>
                  <a:lnTo>
                    <a:pt x="276478" y="100202"/>
                  </a:lnTo>
                  <a:lnTo>
                    <a:pt x="296925" y="111506"/>
                  </a:lnTo>
                  <a:lnTo>
                    <a:pt x="310895" y="86233"/>
                  </a:lnTo>
                  <a:lnTo>
                    <a:pt x="289305" y="74295"/>
                  </a:lnTo>
                  <a:lnTo>
                    <a:pt x="264921" y="62102"/>
                  </a:lnTo>
                  <a:lnTo>
                    <a:pt x="240029" y="50926"/>
                  </a:lnTo>
                  <a:lnTo>
                    <a:pt x="214756" y="40766"/>
                  </a:lnTo>
                  <a:lnTo>
                    <a:pt x="203707" y="36829"/>
                  </a:lnTo>
                  <a:close/>
                </a:path>
                <a:path w="1141095" h="978535">
                  <a:moveTo>
                    <a:pt x="385190" y="135382"/>
                  </a:moveTo>
                  <a:lnTo>
                    <a:pt x="367283" y="158241"/>
                  </a:lnTo>
                  <a:lnTo>
                    <a:pt x="383539" y="170814"/>
                  </a:lnTo>
                  <a:lnTo>
                    <a:pt x="402716" y="187071"/>
                  </a:lnTo>
                  <a:lnTo>
                    <a:pt x="421004" y="203962"/>
                  </a:lnTo>
                  <a:lnTo>
                    <a:pt x="438403" y="221361"/>
                  </a:lnTo>
                  <a:lnTo>
                    <a:pt x="450595" y="234823"/>
                  </a:lnTo>
                  <a:lnTo>
                    <a:pt x="472058" y="215391"/>
                  </a:lnTo>
                  <a:lnTo>
                    <a:pt x="458850" y="200913"/>
                  </a:lnTo>
                  <a:lnTo>
                    <a:pt x="440689" y="182752"/>
                  </a:lnTo>
                  <a:lnTo>
                    <a:pt x="421385" y="164973"/>
                  </a:lnTo>
                  <a:lnTo>
                    <a:pt x="401319" y="148082"/>
                  </a:lnTo>
                  <a:lnTo>
                    <a:pt x="385190" y="135382"/>
                  </a:lnTo>
                  <a:close/>
                </a:path>
                <a:path w="1141095" h="978535">
                  <a:moveTo>
                    <a:pt x="525779" y="286893"/>
                  </a:moveTo>
                  <a:lnTo>
                    <a:pt x="501141" y="302006"/>
                  </a:lnTo>
                  <a:lnTo>
                    <a:pt x="509396" y="315468"/>
                  </a:lnTo>
                  <a:lnTo>
                    <a:pt x="519938" y="335407"/>
                  </a:lnTo>
                  <a:lnTo>
                    <a:pt x="529335" y="355473"/>
                  </a:lnTo>
                  <a:lnTo>
                    <a:pt x="537336" y="375793"/>
                  </a:lnTo>
                  <a:lnTo>
                    <a:pt x="544067" y="396366"/>
                  </a:lnTo>
                  <a:lnTo>
                    <a:pt x="545972" y="403606"/>
                  </a:lnTo>
                  <a:lnTo>
                    <a:pt x="574039" y="396366"/>
                  </a:lnTo>
                  <a:lnTo>
                    <a:pt x="555625" y="343281"/>
                  </a:lnTo>
                  <a:lnTo>
                    <a:pt x="534034" y="300354"/>
                  </a:lnTo>
                  <a:lnTo>
                    <a:pt x="525779" y="286893"/>
                  </a:lnTo>
                  <a:close/>
                </a:path>
                <a:path w="1141095" h="978535">
                  <a:moveTo>
                    <a:pt x="585469" y="485394"/>
                  </a:moveTo>
                  <a:lnTo>
                    <a:pt x="556513" y="486537"/>
                  </a:lnTo>
                  <a:lnTo>
                    <a:pt x="557021" y="500507"/>
                  </a:lnTo>
                  <a:lnTo>
                    <a:pt x="559434" y="523239"/>
                  </a:lnTo>
                  <a:lnTo>
                    <a:pt x="563626" y="545973"/>
                  </a:lnTo>
                  <a:lnTo>
                    <a:pt x="569340" y="568325"/>
                  </a:lnTo>
                  <a:lnTo>
                    <a:pt x="576706" y="590676"/>
                  </a:lnTo>
                  <a:lnTo>
                    <a:pt x="581913" y="603885"/>
                  </a:lnTo>
                  <a:lnTo>
                    <a:pt x="608838" y="593089"/>
                  </a:lnTo>
                  <a:lnTo>
                    <a:pt x="604138" y="581533"/>
                  </a:lnTo>
                  <a:lnTo>
                    <a:pt x="597407" y="561086"/>
                  </a:lnTo>
                  <a:lnTo>
                    <a:pt x="592073" y="540638"/>
                  </a:lnTo>
                  <a:lnTo>
                    <a:pt x="588263" y="520064"/>
                  </a:lnTo>
                  <a:lnTo>
                    <a:pt x="585977" y="499363"/>
                  </a:lnTo>
                  <a:lnTo>
                    <a:pt x="585469" y="485394"/>
                  </a:lnTo>
                  <a:close/>
                </a:path>
                <a:path w="1141095" h="978535">
                  <a:moveTo>
                    <a:pt x="648207" y="666750"/>
                  </a:moveTo>
                  <a:lnTo>
                    <a:pt x="624204" y="683133"/>
                  </a:lnTo>
                  <a:lnTo>
                    <a:pt x="633602" y="696722"/>
                  </a:lnTo>
                  <a:lnTo>
                    <a:pt x="648461" y="716661"/>
                  </a:lnTo>
                  <a:lnTo>
                    <a:pt x="664717" y="736091"/>
                  </a:lnTo>
                  <a:lnTo>
                    <a:pt x="681989" y="755014"/>
                  </a:lnTo>
                  <a:lnTo>
                    <a:pt x="700277" y="773429"/>
                  </a:lnTo>
                  <a:lnTo>
                    <a:pt x="700913" y="773938"/>
                  </a:lnTo>
                  <a:lnTo>
                    <a:pt x="720725" y="752856"/>
                  </a:lnTo>
                  <a:lnTo>
                    <a:pt x="703326" y="735584"/>
                  </a:lnTo>
                  <a:lnTo>
                    <a:pt x="687069" y="717550"/>
                  </a:lnTo>
                  <a:lnTo>
                    <a:pt x="671702" y="699135"/>
                  </a:lnTo>
                  <a:lnTo>
                    <a:pt x="657478" y="680338"/>
                  </a:lnTo>
                  <a:lnTo>
                    <a:pt x="648207" y="666750"/>
                  </a:lnTo>
                  <a:close/>
                </a:path>
                <a:path w="1141095" h="978535">
                  <a:moveTo>
                    <a:pt x="785876" y="807085"/>
                  </a:moveTo>
                  <a:lnTo>
                    <a:pt x="768984" y="830579"/>
                  </a:lnTo>
                  <a:lnTo>
                    <a:pt x="782065" y="839977"/>
                  </a:lnTo>
                  <a:lnTo>
                    <a:pt x="804544" y="854837"/>
                  </a:lnTo>
                  <a:lnTo>
                    <a:pt x="827658" y="868807"/>
                  </a:lnTo>
                  <a:lnTo>
                    <a:pt x="851407" y="881888"/>
                  </a:lnTo>
                  <a:lnTo>
                    <a:pt x="870203" y="891286"/>
                  </a:lnTo>
                  <a:lnTo>
                    <a:pt x="883030" y="865377"/>
                  </a:lnTo>
                  <a:lnTo>
                    <a:pt x="865377" y="856614"/>
                  </a:lnTo>
                  <a:lnTo>
                    <a:pt x="842644" y="844041"/>
                  </a:lnTo>
                  <a:lnTo>
                    <a:pt x="820419" y="830707"/>
                  </a:lnTo>
                  <a:lnTo>
                    <a:pt x="798956" y="816610"/>
                  </a:lnTo>
                  <a:lnTo>
                    <a:pt x="785876" y="807085"/>
                  </a:lnTo>
                  <a:close/>
                </a:path>
                <a:path w="1141095" h="978535">
                  <a:moveTo>
                    <a:pt x="1053186" y="948662"/>
                  </a:moveTo>
                  <a:lnTo>
                    <a:pt x="1050797" y="978281"/>
                  </a:lnTo>
                  <a:lnTo>
                    <a:pt x="1119747" y="950468"/>
                  </a:lnTo>
                  <a:lnTo>
                    <a:pt x="1066800" y="950468"/>
                  </a:lnTo>
                  <a:lnTo>
                    <a:pt x="1053186" y="948662"/>
                  </a:lnTo>
                  <a:close/>
                </a:path>
                <a:path w="1141095" h="978535">
                  <a:moveTo>
                    <a:pt x="1055514" y="919792"/>
                  </a:moveTo>
                  <a:lnTo>
                    <a:pt x="1053186" y="948662"/>
                  </a:lnTo>
                  <a:lnTo>
                    <a:pt x="1066800" y="950468"/>
                  </a:lnTo>
                  <a:lnTo>
                    <a:pt x="1070609" y="921765"/>
                  </a:lnTo>
                  <a:lnTo>
                    <a:pt x="1055514" y="919792"/>
                  </a:lnTo>
                  <a:close/>
                </a:path>
                <a:path w="1141095" h="978535">
                  <a:moveTo>
                    <a:pt x="1057782" y="891666"/>
                  </a:moveTo>
                  <a:lnTo>
                    <a:pt x="1055514" y="919792"/>
                  </a:lnTo>
                  <a:lnTo>
                    <a:pt x="1070609" y="921765"/>
                  </a:lnTo>
                  <a:lnTo>
                    <a:pt x="1066800" y="950468"/>
                  </a:lnTo>
                  <a:lnTo>
                    <a:pt x="1119747" y="950468"/>
                  </a:lnTo>
                  <a:lnTo>
                    <a:pt x="1140840" y="941959"/>
                  </a:lnTo>
                  <a:lnTo>
                    <a:pt x="1057782" y="891666"/>
                  </a:lnTo>
                  <a:close/>
                </a:path>
                <a:path w="1141095" h="978535">
                  <a:moveTo>
                    <a:pt x="961263" y="897382"/>
                  </a:moveTo>
                  <a:lnTo>
                    <a:pt x="978153" y="932941"/>
                  </a:lnTo>
                  <a:lnTo>
                    <a:pt x="1031366" y="945769"/>
                  </a:lnTo>
                  <a:lnTo>
                    <a:pt x="1053186" y="948662"/>
                  </a:lnTo>
                  <a:lnTo>
                    <a:pt x="1055514" y="919792"/>
                  </a:lnTo>
                  <a:lnTo>
                    <a:pt x="1037589" y="917448"/>
                  </a:lnTo>
                  <a:lnTo>
                    <a:pt x="1012063" y="911987"/>
                  </a:lnTo>
                  <a:lnTo>
                    <a:pt x="986663" y="905256"/>
                  </a:lnTo>
                  <a:lnTo>
                    <a:pt x="961263" y="897382"/>
                  </a:lnTo>
                  <a:close/>
                </a:path>
              </a:pathLst>
            </a:custGeom>
            <a:solidFill>
              <a:srgbClr val="84BA1F"/>
            </a:solidFill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1154334" y="4744982"/>
            <a:ext cx="956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latin typeface="Verdana"/>
                <a:cs typeface="Verdana"/>
              </a:rPr>
              <a:t>Receive</a:t>
            </a:r>
            <a:r>
              <a:rPr sz="1200" spc="-55">
                <a:latin typeface="Verdana"/>
                <a:cs typeface="Verdana"/>
              </a:rPr>
              <a:t> </a:t>
            </a:r>
            <a:r>
              <a:rPr sz="1200" spc="-25">
                <a:latin typeface="Verdana"/>
                <a:cs typeface="Verdana"/>
              </a:rPr>
              <a:t>835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>
                <a:latin typeface="Verdana"/>
                <a:cs typeface="Verdana"/>
              </a:rPr>
              <a:t>claims</a:t>
            </a:r>
            <a:r>
              <a:rPr sz="1200" spc="-35">
                <a:latin typeface="Verdana"/>
                <a:cs typeface="Verdana"/>
              </a:rPr>
              <a:t> </a:t>
            </a:r>
            <a:r>
              <a:rPr sz="1200" spc="-20">
                <a:latin typeface="Verdana"/>
                <a:cs typeface="Verdana"/>
              </a:rPr>
              <a:t>data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899261" y="3842392"/>
            <a:ext cx="716280" cy="20069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675"/>
              </a:lnSpc>
            </a:pPr>
            <a:r>
              <a:rPr sz="1400" spc="-10">
                <a:solidFill>
                  <a:srgbClr val="EC8A2C"/>
                </a:solidFill>
                <a:latin typeface="Verdana"/>
                <a:cs typeface="Verdana"/>
              </a:rPr>
              <a:t>Simple?</a:t>
            </a:r>
            <a:endParaRPr sz="1400">
              <a:solidFill>
                <a:srgbClr val="EC8A2C"/>
              </a:solidFill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223364" y="3240794"/>
            <a:ext cx="9023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>
                <a:solidFill>
                  <a:srgbClr val="EC8A2C"/>
                </a:solidFill>
                <a:latin typeface="Verdana"/>
                <a:cs typeface="Verdana"/>
              </a:rPr>
              <a:t>Complex</a:t>
            </a:r>
            <a:r>
              <a:rPr sz="1400" spc="-10">
                <a:solidFill>
                  <a:srgbClr val="DA291C"/>
                </a:solidFill>
                <a:latin typeface="Verdana"/>
                <a:cs typeface="Verdana"/>
              </a:rPr>
              <a:t>?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321781" y="4001346"/>
            <a:ext cx="98551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10">
                <a:latin typeface="Verdana"/>
                <a:cs typeface="Verdana"/>
              </a:rPr>
              <a:t>Supervisor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400">
                <a:latin typeface="Verdana"/>
                <a:cs typeface="Verdana"/>
              </a:rPr>
              <a:t>or</a:t>
            </a:r>
            <a:r>
              <a:rPr sz="1400" spc="-15">
                <a:latin typeface="Verdana"/>
                <a:cs typeface="Verdana"/>
              </a:rPr>
              <a:t> </a:t>
            </a:r>
            <a:r>
              <a:rPr sz="1400" spc="-25">
                <a:latin typeface="Verdana"/>
                <a:cs typeface="Verdana"/>
              </a:rPr>
              <a:t>SME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531222" y="1812504"/>
            <a:ext cx="10521442" cy="2825417"/>
            <a:chOff x="461772" y="1476835"/>
            <a:chExt cx="10521442" cy="2825417"/>
          </a:xfrm>
        </p:grpSpPr>
        <p:sp>
          <p:nvSpPr>
            <p:cNvPr id="86" name="object 77">
              <a:extLst>
                <a:ext uri="{FF2B5EF4-FFF2-40B4-BE49-F238E27FC236}">
                  <a16:creationId xmlns:a16="http://schemas.microsoft.com/office/drawing/2014/main" id="{F0043727-5775-9929-3FB1-0F6C62A16787}"/>
                </a:ext>
              </a:extLst>
            </p:cNvPr>
            <p:cNvSpPr/>
            <p:nvPr/>
          </p:nvSpPr>
          <p:spPr>
            <a:xfrm>
              <a:off x="477792" y="1476835"/>
              <a:ext cx="445134" cy="1367155"/>
            </a:xfrm>
            <a:custGeom>
              <a:avLst/>
              <a:gdLst/>
              <a:ahLst/>
              <a:cxnLst/>
              <a:rect l="l" t="t" r="r" b="b"/>
              <a:pathLst>
                <a:path w="445134" h="1367154">
                  <a:moveTo>
                    <a:pt x="445008" y="0"/>
                  </a:moveTo>
                  <a:lnTo>
                    <a:pt x="0" y="0"/>
                  </a:lnTo>
                  <a:lnTo>
                    <a:pt x="0" y="1367027"/>
                  </a:lnTo>
                  <a:lnTo>
                    <a:pt x="445008" y="1367027"/>
                  </a:lnTo>
                  <a:lnTo>
                    <a:pt x="445008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023604" y="2297175"/>
              <a:ext cx="1959610" cy="1757045"/>
            </a:xfrm>
            <a:custGeom>
              <a:avLst/>
              <a:gdLst/>
              <a:ahLst/>
              <a:cxnLst/>
              <a:rect l="l" t="t" r="r" b="b"/>
              <a:pathLst>
                <a:path w="1959609" h="1757045">
                  <a:moveTo>
                    <a:pt x="39116" y="113030"/>
                  </a:moveTo>
                  <a:lnTo>
                    <a:pt x="33274" y="73787"/>
                  </a:lnTo>
                  <a:lnTo>
                    <a:pt x="29464" y="25019"/>
                  </a:lnTo>
                  <a:lnTo>
                    <a:pt x="28956" y="0"/>
                  </a:lnTo>
                  <a:lnTo>
                    <a:pt x="0" y="508"/>
                  </a:lnTo>
                  <a:lnTo>
                    <a:pt x="2032" y="51181"/>
                  </a:lnTo>
                  <a:lnTo>
                    <a:pt x="7874" y="101854"/>
                  </a:lnTo>
                  <a:lnTo>
                    <a:pt x="10541" y="117856"/>
                  </a:lnTo>
                  <a:lnTo>
                    <a:pt x="39116" y="113030"/>
                  </a:lnTo>
                  <a:close/>
                </a:path>
                <a:path w="1959609" h="1757045">
                  <a:moveTo>
                    <a:pt x="100838" y="301244"/>
                  </a:moveTo>
                  <a:lnTo>
                    <a:pt x="81788" y="259461"/>
                  </a:lnTo>
                  <a:lnTo>
                    <a:pt x="65278" y="215265"/>
                  </a:lnTo>
                  <a:lnTo>
                    <a:pt x="58928" y="195453"/>
                  </a:lnTo>
                  <a:lnTo>
                    <a:pt x="31369" y="204216"/>
                  </a:lnTo>
                  <a:lnTo>
                    <a:pt x="45847" y="247269"/>
                  </a:lnTo>
                  <a:lnTo>
                    <a:pt x="64516" y="292354"/>
                  </a:lnTo>
                  <a:lnTo>
                    <a:pt x="74676" y="313690"/>
                  </a:lnTo>
                  <a:lnTo>
                    <a:pt x="100838" y="301244"/>
                  </a:lnTo>
                  <a:close/>
                </a:path>
                <a:path w="1959609" h="1757045">
                  <a:moveTo>
                    <a:pt x="217297" y="458216"/>
                  </a:moveTo>
                  <a:lnTo>
                    <a:pt x="184658" y="426212"/>
                  </a:lnTo>
                  <a:lnTo>
                    <a:pt x="158623" y="394843"/>
                  </a:lnTo>
                  <a:lnTo>
                    <a:pt x="143764" y="374142"/>
                  </a:lnTo>
                  <a:lnTo>
                    <a:pt x="119761" y="390398"/>
                  </a:lnTo>
                  <a:lnTo>
                    <a:pt x="148717" y="429006"/>
                  </a:lnTo>
                  <a:lnTo>
                    <a:pt x="177292" y="460502"/>
                  </a:lnTo>
                  <a:lnTo>
                    <a:pt x="198374" y="480060"/>
                  </a:lnTo>
                  <a:lnTo>
                    <a:pt x="217297" y="458216"/>
                  </a:lnTo>
                  <a:close/>
                </a:path>
                <a:path w="1959609" h="1757045">
                  <a:moveTo>
                    <a:pt x="396494" y="524002"/>
                  </a:moveTo>
                  <a:lnTo>
                    <a:pt x="391922" y="522986"/>
                  </a:lnTo>
                  <a:lnTo>
                    <a:pt x="374523" y="520573"/>
                  </a:lnTo>
                  <a:lnTo>
                    <a:pt x="343662" y="519176"/>
                  </a:lnTo>
                  <a:lnTo>
                    <a:pt x="329057" y="517144"/>
                  </a:lnTo>
                  <a:lnTo>
                    <a:pt x="314071" y="513715"/>
                  </a:lnTo>
                  <a:lnTo>
                    <a:pt x="299339" y="508889"/>
                  </a:lnTo>
                  <a:lnTo>
                    <a:pt x="285750" y="503301"/>
                  </a:lnTo>
                  <a:lnTo>
                    <a:pt x="274574" y="529971"/>
                  </a:lnTo>
                  <a:lnTo>
                    <a:pt x="322326" y="545338"/>
                  </a:lnTo>
                  <a:lnTo>
                    <a:pt x="373126" y="549529"/>
                  </a:lnTo>
                  <a:lnTo>
                    <a:pt x="387858" y="551688"/>
                  </a:lnTo>
                  <a:lnTo>
                    <a:pt x="389763" y="552196"/>
                  </a:lnTo>
                  <a:lnTo>
                    <a:pt x="396494" y="524002"/>
                  </a:lnTo>
                  <a:close/>
                </a:path>
                <a:path w="1959609" h="1757045">
                  <a:moveTo>
                    <a:pt x="568452" y="641731"/>
                  </a:moveTo>
                  <a:lnTo>
                    <a:pt x="537718" y="607695"/>
                  </a:lnTo>
                  <a:lnTo>
                    <a:pt x="507619" y="580263"/>
                  </a:lnTo>
                  <a:lnTo>
                    <a:pt x="480568" y="560451"/>
                  </a:lnTo>
                  <a:lnTo>
                    <a:pt x="464185" y="584327"/>
                  </a:lnTo>
                  <a:lnTo>
                    <a:pt x="475615" y="592201"/>
                  </a:lnTo>
                  <a:lnTo>
                    <a:pt x="489839" y="603250"/>
                  </a:lnTo>
                  <a:lnTo>
                    <a:pt x="531241" y="642874"/>
                  </a:lnTo>
                  <a:lnTo>
                    <a:pt x="545719" y="659765"/>
                  </a:lnTo>
                  <a:lnTo>
                    <a:pt x="568452" y="641731"/>
                  </a:lnTo>
                  <a:close/>
                </a:path>
                <a:path w="1959609" h="1757045">
                  <a:moveTo>
                    <a:pt x="669798" y="821690"/>
                  </a:moveTo>
                  <a:lnTo>
                    <a:pt x="669417" y="820801"/>
                  </a:lnTo>
                  <a:lnTo>
                    <a:pt x="660400" y="798195"/>
                  </a:lnTo>
                  <a:lnTo>
                    <a:pt x="650748" y="775843"/>
                  </a:lnTo>
                  <a:lnTo>
                    <a:pt x="640461" y="754126"/>
                  </a:lnTo>
                  <a:lnTo>
                    <a:pt x="629412" y="733171"/>
                  </a:lnTo>
                  <a:lnTo>
                    <a:pt x="619125" y="714883"/>
                  </a:lnTo>
                  <a:lnTo>
                    <a:pt x="593979" y="729107"/>
                  </a:lnTo>
                  <a:lnTo>
                    <a:pt x="604266" y="747395"/>
                  </a:lnTo>
                  <a:lnTo>
                    <a:pt x="614807" y="767588"/>
                  </a:lnTo>
                  <a:lnTo>
                    <a:pt x="624586" y="788289"/>
                  </a:lnTo>
                  <a:lnTo>
                    <a:pt x="633857" y="809625"/>
                  </a:lnTo>
                  <a:lnTo>
                    <a:pt x="642493" y="831469"/>
                  </a:lnTo>
                  <a:lnTo>
                    <a:pt x="669798" y="821690"/>
                  </a:lnTo>
                  <a:close/>
                </a:path>
                <a:path w="1959609" h="1757045">
                  <a:moveTo>
                    <a:pt x="738378" y="978789"/>
                  </a:moveTo>
                  <a:lnTo>
                    <a:pt x="709053" y="980821"/>
                  </a:lnTo>
                  <a:lnTo>
                    <a:pt x="707644" y="966343"/>
                  </a:lnTo>
                  <a:lnTo>
                    <a:pt x="703326" y="941324"/>
                  </a:lnTo>
                  <a:lnTo>
                    <a:pt x="698119" y="916559"/>
                  </a:lnTo>
                  <a:lnTo>
                    <a:pt x="695579" y="906145"/>
                  </a:lnTo>
                  <a:lnTo>
                    <a:pt x="667512" y="913003"/>
                  </a:lnTo>
                  <a:lnTo>
                    <a:pt x="670052" y="923417"/>
                  </a:lnTo>
                  <a:lnTo>
                    <a:pt x="675005" y="947166"/>
                  </a:lnTo>
                  <a:lnTo>
                    <a:pt x="679069" y="971169"/>
                  </a:lnTo>
                  <a:lnTo>
                    <a:pt x="680186" y="982802"/>
                  </a:lnTo>
                  <a:lnTo>
                    <a:pt x="651764" y="984758"/>
                  </a:lnTo>
                  <a:lnTo>
                    <a:pt x="701040" y="1068324"/>
                  </a:lnTo>
                  <a:lnTo>
                    <a:pt x="730529" y="997585"/>
                  </a:lnTo>
                  <a:lnTo>
                    <a:pt x="738378" y="978789"/>
                  </a:lnTo>
                  <a:close/>
                </a:path>
                <a:path w="1959609" h="1757045">
                  <a:moveTo>
                    <a:pt x="1189863" y="1251839"/>
                  </a:moveTo>
                  <a:lnTo>
                    <a:pt x="1135507" y="1244600"/>
                  </a:lnTo>
                  <a:lnTo>
                    <a:pt x="1093216" y="1241945"/>
                  </a:lnTo>
                  <a:lnTo>
                    <a:pt x="1072388" y="1241552"/>
                  </a:lnTo>
                  <a:lnTo>
                    <a:pt x="1071880" y="1270520"/>
                  </a:lnTo>
                  <a:lnTo>
                    <a:pt x="1092581" y="1270889"/>
                  </a:lnTo>
                  <a:lnTo>
                    <a:pt x="1113028" y="1271778"/>
                  </a:lnTo>
                  <a:lnTo>
                    <a:pt x="1133221" y="1273429"/>
                  </a:lnTo>
                  <a:lnTo>
                    <a:pt x="1153160" y="1275715"/>
                  </a:lnTo>
                  <a:lnTo>
                    <a:pt x="1173226" y="1278394"/>
                  </a:lnTo>
                  <a:lnTo>
                    <a:pt x="1184910" y="1280414"/>
                  </a:lnTo>
                  <a:lnTo>
                    <a:pt x="1189863" y="1251839"/>
                  </a:lnTo>
                  <a:close/>
                </a:path>
                <a:path w="1959609" h="1757045">
                  <a:moveTo>
                    <a:pt x="1385951" y="1316863"/>
                  </a:moveTo>
                  <a:lnTo>
                    <a:pt x="1350137" y="1299464"/>
                  </a:lnTo>
                  <a:lnTo>
                    <a:pt x="1314450" y="1285113"/>
                  </a:lnTo>
                  <a:lnTo>
                    <a:pt x="1276985" y="1272413"/>
                  </a:lnTo>
                  <a:lnTo>
                    <a:pt x="1275715" y="1272044"/>
                  </a:lnTo>
                  <a:lnTo>
                    <a:pt x="1268095" y="1299972"/>
                  </a:lnTo>
                  <a:lnTo>
                    <a:pt x="1269365" y="1300353"/>
                  </a:lnTo>
                  <a:lnTo>
                    <a:pt x="1305306" y="1312545"/>
                  </a:lnTo>
                  <a:lnTo>
                    <a:pt x="1339215" y="1326261"/>
                  </a:lnTo>
                  <a:lnTo>
                    <a:pt x="1355090" y="1333627"/>
                  </a:lnTo>
                  <a:lnTo>
                    <a:pt x="1372108" y="1342263"/>
                  </a:lnTo>
                  <a:lnTo>
                    <a:pt x="1385951" y="1316863"/>
                  </a:lnTo>
                  <a:close/>
                </a:path>
                <a:path w="1959609" h="1757045">
                  <a:moveTo>
                    <a:pt x="1528318" y="1469517"/>
                  </a:moveTo>
                  <a:lnTo>
                    <a:pt x="1512570" y="1426337"/>
                  </a:lnTo>
                  <a:lnTo>
                    <a:pt x="1488059" y="1392682"/>
                  </a:lnTo>
                  <a:lnTo>
                    <a:pt x="1460627" y="1366520"/>
                  </a:lnTo>
                  <a:lnTo>
                    <a:pt x="1441958" y="1388491"/>
                  </a:lnTo>
                  <a:lnTo>
                    <a:pt x="1448054" y="1393698"/>
                  </a:lnTo>
                  <a:lnTo>
                    <a:pt x="1457960" y="1403096"/>
                  </a:lnTo>
                  <a:lnTo>
                    <a:pt x="1487805" y="1441577"/>
                  </a:lnTo>
                  <a:lnTo>
                    <a:pt x="1499870" y="1474470"/>
                  </a:lnTo>
                  <a:lnTo>
                    <a:pt x="1528318" y="1469517"/>
                  </a:lnTo>
                  <a:close/>
                </a:path>
                <a:path w="1959609" h="1757045">
                  <a:moveTo>
                    <a:pt x="1632204" y="1617980"/>
                  </a:moveTo>
                  <a:lnTo>
                    <a:pt x="1594612" y="1591564"/>
                  </a:lnTo>
                  <a:lnTo>
                    <a:pt x="1564894" y="1563624"/>
                  </a:lnTo>
                  <a:lnTo>
                    <a:pt x="1550416" y="1545209"/>
                  </a:lnTo>
                  <a:lnTo>
                    <a:pt x="1527048" y="1562354"/>
                  </a:lnTo>
                  <a:lnTo>
                    <a:pt x="1552829" y="1592961"/>
                  </a:lnTo>
                  <a:lnTo>
                    <a:pt x="1588516" y="1623441"/>
                  </a:lnTo>
                  <a:lnTo>
                    <a:pt x="1617218" y="1642745"/>
                  </a:lnTo>
                  <a:lnTo>
                    <a:pt x="1632204" y="1617980"/>
                  </a:lnTo>
                  <a:close/>
                </a:path>
                <a:path w="1959609" h="1757045">
                  <a:moveTo>
                    <a:pt x="1815719" y="1688973"/>
                  </a:moveTo>
                  <a:lnTo>
                    <a:pt x="1800098" y="1685671"/>
                  </a:lnTo>
                  <a:lnTo>
                    <a:pt x="1762633" y="1675384"/>
                  </a:lnTo>
                  <a:lnTo>
                    <a:pt x="1726819" y="1663319"/>
                  </a:lnTo>
                  <a:lnTo>
                    <a:pt x="1707642" y="1655572"/>
                  </a:lnTo>
                  <a:lnTo>
                    <a:pt x="1696847" y="1682369"/>
                  </a:lnTo>
                  <a:lnTo>
                    <a:pt x="1715897" y="1690116"/>
                  </a:lnTo>
                  <a:lnTo>
                    <a:pt x="1753362" y="1702816"/>
                  </a:lnTo>
                  <a:lnTo>
                    <a:pt x="1792351" y="1713611"/>
                  </a:lnTo>
                  <a:lnTo>
                    <a:pt x="1809750" y="1717294"/>
                  </a:lnTo>
                  <a:lnTo>
                    <a:pt x="1815719" y="1688973"/>
                  </a:lnTo>
                  <a:close/>
                </a:path>
                <a:path w="1959609" h="1757045">
                  <a:moveTo>
                    <a:pt x="1959102" y="1719453"/>
                  </a:moveTo>
                  <a:lnTo>
                    <a:pt x="1875282" y="1670431"/>
                  </a:lnTo>
                  <a:lnTo>
                    <a:pt x="1869567" y="1757045"/>
                  </a:lnTo>
                  <a:lnTo>
                    <a:pt x="1959102" y="1719453"/>
                  </a:lnTo>
                  <a:close/>
                </a:path>
              </a:pathLst>
            </a:custGeom>
            <a:solidFill>
              <a:srgbClr val="84BA1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1772" y="2833116"/>
              <a:ext cx="547090" cy="146913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2732" y="3072384"/>
              <a:ext cx="475526" cy="992124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87680" y="2859024"/>
              <a:ext cx="445134" cy="1367155"/>
            </a:xfrm>
            <a:custGeom>
              <a:avLst/>
              <a:gdLst/>
              <a:ahLst/>
              <a:cxnLst/>
              <a:rect l="l" t="t" r="r" b="b"/>
              <a:pathLst>
                <a:path w="445134" h="1367154">
                  <a:moveTo>
                    <a:pt x="445008" y="0"/>
                  </a:moveTo>
                  <a:lnTo>
                    <a:pt x="0" y="0"/>
                  </a:lnTo>
                  <a:lnTo>
                    <a:pt x="0" y="1367027"/>
                  </a:lnTo>
                  <a:lnTo>
                    <a:pt x="445008" y="1367027"/>
                  </a:lnTo>
                  <a:lnTo>
                    <a:pt x="445008" y="0"/>
                  </a:lnTo>
                  <a:close/>
                </a:path>
              </a:pathLst>
            </a:custGeom>
            <a:solidFill>
              <a:srgbClr val="EC8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657467" y="3530126"/>
            <a:ext cx="215444" cy="70167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spc="-10">
                <a:solidFill>
                  <a:schemeClr val="bg1"/>
                </a:solidFill>
                <a:latin typeface="Verdana"/>
                <a:cs typeface="Verdana"/>
              </a:rPr>
              <a:t>People</a:t>
            </a:r>
            <a:endParaRPr sz="140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266669" y="3786004"/>
            <a:ext cx="1134110" cy="238125"/>
          </a:xfrm>
          <a:custGeom>
            <a:avLst/>
            <a:gdLst/>
            <a:ahLst/>
            <a:cxnLst/>
            <a:rect l="l" t="t" r="r" b="b"/>
            <a:pathLst>
              <a:path w="1134109" h="238125">
                <a:moveTo>
                  <a:pt x="253" y="0"/>
                </a:moveTo>
                <a:lnTo>
                  <a:pt x="0" y="28955"/>
                </a:lnTo>
                <a:lnTo>
                  <a:pt x="53085" y="29463"/>
                </a:lnTo>
                <a:lnTo>
                  <a:pt x="115188" y="31368"/>
                </a:lnTo>
                <a:lnTo>
                  <a:pt x="116585" y="2539"/>
                </a:lnTo>
                <a:lnTo>
                  <a:pt x="106298" y="2031"/>
                </a:lnTo>
                <a:lnTo>
                  <a:pt x="53339" y="508"/>
                </a:lnTo>
                <a:lnTo>
                  <a:pt x="253" y="0"/>
                </a:lnTo>
                <a:close/>
              </a:path>
              <a:path w="1134109" h="238125">
                <a:moveTo>
                  <a:pt x="203580" y="7492"/>
                </a:moveTo>
                <a:lnTo>
                  <a:pt x="201675" y="36322"/>
                </a:lnTo>
                <a:lnTo>
                  <a:pt x="207390" y="36702"/>
                </a:lnTo>
                <a:lnTo>
                  <a:pt x="256031" y="40766"/>
                </a:lnTo>
                <a:lnTo>
                  <a:pt x="302513" y="45592"/>
                </a:lnTo>
                <a:lnTo>
                  <a:pt x="316229" y="47243"/>
                </a:lnTo>
                <a:lnTo>
                  <a:pt x="319658" y="18541"/>
                </a:lnTo>
                <a:lnTo>
                  <a:pt x="282320" y="14350"/>
                </a:lnTo>
                <a:lnTo>
                  <a:pt x="258444" y="11937"/>
                </a:lnTo>
                <a:lnTo>
                  <a:pt x="209295" y="7874"/>
                </a:lnTo>
                <a:lnTo>
                  <a:pt x="203580" y="7492"/>
                </a:lnTo>
                <a:close/>
              </a:path>
              <a:path w="1134109" h="238125">
                <a:moveTo>
                  <a:pt x="406273" y="30861"/>
                </a:moveTo>
                <a:lnTo>
                  <a:pt x="401574" y="59436"/>
                </a:lnTo>
                <a:lnTo>
                  <a:pt x="407034" y="60325"/>
                </a:lnTo>
                <a:lnTo>
                  <a:pt x="442975" y="67183"/>
                </a:lnTo>
                <a:lnTo>
                  <a:pt x="488950" y="78104"/>
                </a:lnTo>
                <a:lnTo>
                  <a:pt x="512190" y="85216"/>
                </a:lnTo>
                <a:lnTo>
                  <a:pt x="520953" y="57530"/>
                </a:lnTo>
                <a:lnTo>
                  <a:pt x="481456" y="46227"/>
                </a:lnTo>
                <a:lnTo>
                  <a:pt x="430656" y="35305"/>
                </a:lnTo>
                <a:lnTo>
                  <a:pt x="406273" y="30861"/>
                </a:lnTo>
                <a:close/>
              </a:path>
              <a:path w="1134109" h="238125">
                <a:moveTo>
                  <a:pt x="588390" y="110489"/>
                </a:moveTo>
                <a:lnTo>
                  <a:pt x="573785" y="135381"/>
                </a:lnTo>
                <a:lnTo>
                  <a:pt x="579374" y="138811"/>
                </a:lnTo>
                <a:lnTo>
                  <a:pt x="588517" y="143383"/>
                </a:lnTo>
                <a:lnTo>
                  <a:pt x="637412" y="160274"/>
                </a:lnTo>
                <a:lnTo>
                  <a:pt x="685291" y="171703"/>
                </a:lnTo>
                <a:lnTo>
                  <a:pt x="688212" y="172212"/>
                </a:lnTo>
                <a:lnTo>
                  <a:pt x="693674" y="143763"/>
                </a:lnTo>
                <a:lnTo>
                  <a:pt x="691514" y="143383"/>
                </a:lnTo>
                <a:lnTo>
                  <a:pt x="675004" y="139826"/>
                </a:lnTo>
                <a:lnTo>
                  <a:pt x="632459" y="128650"/>
                </a:lnTo>
                <a:lnTo>
                  <a:pt x="594105" y="113791"/>
                </a:lnTo>
                <a:lnTo>
                  <a:pt x="588390" y="110489"/>
                </a:lnTo>
                <a:close/>
              </a:path>
              <a:path w="1134109" h="238125">
                <a:moveTo>
                  <a:pt x="778636" y="158114"/>
                </a:moveTo>
                <a:lnTo>
                  <a:pt x="805687" y="191007"/>
                </a:lnTo>
                <a:lnTo>
                  <a:pt x="875410" y="198500"/>
                </a:lnTo>
                <a:lnTo>
                  <a:pt x="890524" y="199770"/>
                </a:lnTo>
                <a:lnTo>
                  <a:pt x="892936" y="170941"/>
                </a:lnTo>
                <a:lnTo>
                  <a:pt x="854709" y="167386"/>
                </a:lnTo>
                <a:lnTo>
                  <a:pt x="809371" y="162178"/>
                </a:lnTo>
                <a:lnTo>
                  <a:pt x="787653" y="159384"/>
                </a:lnTo>
                <a:lnTo>
                  <a:pt x="778636" y="158114"/>
                </a:lnTo>
                <a:close/>
              </a:path>
              <a:path w="1134109" h="238125">
                <a:moveTo>
                  <a:pt x="1047876" y="151129"/>
                </a:moveTo>
                <a:lnTo>
                  <a:pt x="1047370" y="180002"/>
                </a:lnTo>
                <a:lnTo>
                  <a:pt x="1061974" y="180339"/>
                </a:lnTo>
                <a:lnTo>
                  <a:pt x="1061211" y="209295"/>
                </a:lnTo>
                <a:lnTo>
                  <a:pt x="1046856" y="209295"/>
                </a:lnTo>
                <a:lnTo>
                  <a:pt x="1046352" y="237997"/>
                </a:lnTo>
                <a:lnTo>
                  <a:pt x="1106184" y="209295"/>
                </a:lnTo>
                <a:lnTo>
                  <a:pt x="1061211" y="209295"/>
                </a:lnTo>
                <a:lnTo>
                  <a:pt x="1046862" y="208971"/>
                </a:lnTo>
                <a:lnTo>
                  <a:pt x="1106862" y="208971"/>
                </a:lnTo>
                <a:lnTo>
                  <a:pt x="1133982" y="195961"/>
                </a:lnTo>
                <a:lnTo>
                  <a:pt x="1047876" y="151129"/>
                </a:lnTo>
                <a:close/>
              </a:path>
              <a:path w="1134109" h="238125">
                <a:moveTo>
                  <a:pt x="1047370" y="180002"/>
                </a:moveTo>
                <a:lnTo>
                  <a:pt x="1046862" y="208971"/>
                </a:lnTo>
                <a:lnTo>
                  <a:pt x="1061211" y="209295"/>
                </a:lnTo>
                <a:lnTo>
                  <a:pt x="1061974" y="180339"/>
                </a:lnTo>
                <a:lnTo>
                  <a:pt x="1047370" y="180002"/>
                </a:lnTo>
                <a:close/>
              </a:path>
              <a:path w="1134109" h="238125">
                <a:moveTo>
                  <a:pt x="979042" y="177164"/>
                </a:moveTo>
                <a:lnTo>
                  <a:pt x="977646" y="206120"/>
                </a:lnTo>
                <a:lnTo>
                  <a:pt x="1027556" y="208533"/>
                </a:lnTo>
                <a:lnTo>
                  <a:pt x="1046862" y="208971"/>
                </a:lnTo>
                <a:lnTo>
                  <a:pt x="1047370" y="180002"/>
                </a:lnTo>
                <a:lnTo>
                  <a:pt x="1028953" y="179577"/>
                </a:lnTo>
                <a:lnTo>
                  <a:pt x="979042" y="177164"/>
                </a:lnTo>
                <a:close/>
              </a:path>
            </a:pathLst>
          </a:custGeom>
          <a:solidFill>
            <a:srgbClr val="84BA1F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5405C49-3181-0CAA-DF21-EAE99CBDFF58}"/>
              </a:ext>
            </a:extLst>
          </p:cNvPr>
          <p:cNvSpPr txBox="1"/>
          <p:nvPr/>
        </p:nvSpPr>
        <p:spPr>
          <a:xfrm>
            <a:off x="936874" y="917423"/>
            <a:ext cx="1021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>
                <a:solidFill>
                  <a:schemeClr val="tx2"/>
                </a:solidFill>
                <a:latin typeface="Raleway Light" panose="020B0003030101060003" pitchFamily="34" charset="0"/>
              </a:rPr>
              <a:t>EXAMPLE OF HOW RPA AND COGNITIVE </a:t>
            </a:r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CAN INTERACT TO IMPROVE COLLECTIONS</a:t>
            </a:r>
            <a:endParaRPr lang="id-ID" sz="2400" b="1">
              <a:solidFill>
                <a:srgbClr val="EB8B2D"/>
              </a:solidFill>
            </a:endParaRPr>
          </a:p>
        </p:txBody>
      </p:sp>
      <p:sp>
        <p:nvSpPr>
          <p:cNvPr id="87" name="object 78">
            <a:extLst>
              <a:ext uri="{FF2B5EF4-FFF2-40B4-BE49-F238E27FC236}">
                <a16:creationId xmlns:a16="http://schemas.microsoft.com/office/drawing/2014/main" id="{19862923-1C70-7879-52B0-C4FFC64B9A54}"/>
              </a:ext>
            </a:extLst>
          </p:cNvPr>
          <p:cNvSpPr txBox="1"/>
          <p:nvPr/>
        </p:nvSpPr>
        <p:spPr>
          <a:xfrm>
            <a:off x="670970" y="1716412"/>
            <a:ext cx="215444" cy="124410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400" b="1" spc="-10">
                <a:solidFill>
                  <a:schemeClr val="bg1"/>
                </a:solidFill>
                <a:latin typeface="Verdana"/>
                <a:cs typeface="Verdana"/>
              </a:rPr>
              <a:t>Cognitive</a:t>
            </a:r>
            <a:endParaRPr sz="140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731D-076B-451E-EED2-33AB3DEC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837"/>
            <a:ext cx="10515600" cy="91157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EC8A2C"/>
                </a:solidFill>
                <a:latin typeface="Raleway" pitchFamily="2" charset="0"/>
              </a:rPr>
              <a:t>THE FUTURE OF REVENUE CYCLE 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215DC-0B5A-91C2-A93A-A38D92E8A886}"/>
              </a:ext>
            </a:extLst>
          </p:cNvPr>
          <p:cNvSpPr/>
          <p:nvPr/>
        </p:nvSpPr>
        <p:spPr>
          <a:xfrm>
            <a:off x="4134262" y="2422189"/>
            <a:ext cx="398834" cy="3404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0BBB1-AF73-A87A-7EE8-54A82D1A07F5}"/>
              </a:ext>
            </a:extLst>
          </p:cNvPr>
          <p:cNvSpPr/>
          <p:nvPr/>
        </p:nvSpPr>
        <p:spPr>
          <a:xfrm>
            <a:off x="4523367" y="2859932"/>
            <a:ext cx="398834" cy="3404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10F821-5AE7-7D37-1C9E-CBB37DF878D1}"/>
              </a:ext>
            </a:extLst>
          </p:cNvPr>
          <p:cNvSpPr/>
          <p:nvPr/>
        </p:nvSpPr>
        <p:spPr>
          <a:xfrm>
            <a:off x="3725699" y="2859932"/>
            <a:ext cx="398834" cy="3404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64F21B9-C968-3B79-3AB0-277AB88EE858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4533096" y="2592423"/>
            <a:ext cx="189688" cy="2675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BA3B1FCB-87BF-2047-9627-E4BFE0650FD7}"/>
              </a:ext>
            </a:extLst>
          </p:cNvPr>
          <p:cNvCxnSpPr>
            <a:stCxn id="8" idx="0"/>
            <a:endCxn id="6" idx="1"/>
          </p:cNvCxnSpPr>
          <p:nvPr/>
        </p:nvCxnSpPr>
        <p:spPr>
          <a:xfrm rot="5400000" flipH="1" flipV="1">
            <a:off x="3895935" y="2621605"/>
            <a:ext cx="267509" cy="20914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CA2A741-BCA6-CA1A-59E1-01C51BFBE2BA}"/>
              </a:ext>
            </a:extLst>
          </p:cNvPr>
          <p:cNvSpPr/>
          <p:nvPr/>
        </p:nvSpPr>
        <p:spPr>
          <a:xfrm>
            <a:off x="8297699" y="2431916"/>
            <a:ext cx="1540213" cy="7782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2B3BD6-C5D3-3DA2-1CC7-6C3BDBE54897}"/>
              </a:ext>
            </a:extLst>
          </p:cNvPr>
          <p:cNvSpPr/>
          <p:nvPr/>
        </p:nvSpPr>
        <p:spPr>
          <a:xfrm>
            <a:off x="8142056" y="2431916"/>
            <a:ext cx="155643" cy="170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CF1EA6-8B63-BB61-3AD1-6F3A839D25E1}"/>
              </a:ext>
            </a:extLst>
          </p:cNvPr>
          <p:cNvSpPr/>
          <p:nvPr/>
        </p:nvSpPr>
        <p:spPr>
          <a:xfrm>
            <a:off x="8453342" y="2303831"/>
            <a:ext cx="155643" cy="170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A56846-A20F-37F4-8276-BDF8680DC4B6}"/>
              </a:ext>
            </a:extLst>
          </p:cNvPr>
          <p:cNvSpPr/>
          <p:nvPr/>
        </p:nvSpPr>
        <p:spPr>
          <a:xfrm>
            <a:off x="8446856" y="3213373"/>
            <a:ext cx="155643" cy="170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51C5D5-BA18-88A8-91F5-CEAE4D69941C}"/>
              </a:ext>
            </a:extLst>
          </p:cNvPr>
          <p:cNvSpPr/>
          <p:nvPr/>
        </p:nvSpPr>
        <p:spPr>
          <a:xfrm>
            <a:off x="8219881" y="3093404"/>
            <a:ext cx="155643" cy="170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81F529-28E5-7173-F24A-6A1137514E20}"/>
              </a:ext>
            </a:extLst>
          </p:cNvPr>
          <p:cNvSpPr/>
          <p:nvPr/>
        </p:nvSpPr>
        <p:spPr>
          <a:xfrm>
            <a:off x="8751656" y="3274982"/>
            <a:ext cx="155643" cy="170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CDEA356-BCB8-D263-F877-9AA31A51312B}"/>
              </a:ext>
            </a:extLst>
          </p:cNvPr>
          <p:cNvSpPr/>
          <p:nvPr/>
        </p:nvSpPr>
        <p:spPr>
          <a:xfrm>
            <a:off x="9064562" y="3298490"/>
            <a:ext cx="155643" cy="170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96809BC-3563-FB23-1A28-1DC22F45BB59}"/>
              </a:ext>
            </a:extLst>
          </p:cNvPr>
          <p:cNvSpPr/>
          <p:nvPr/>
        </p:nvSpPr>
        <p:spPr>
          <a:xfrm>
            <a:off x="9351528" y="3253095"/>
            <a:ext cx="155643" cy="170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B94B4ED-393B-2099-A303-C9344B8946BF}"/>
              </a:ext>
            </a:extLst>
          </p:cNvPr>
          <p:cNvSpPr/>
          <p:nvPr/>
        </p:nvSpPr>
        <p:spPr>
          <a:xfrm>
            <a:off x="8732207" y="2234115"/>
            <a:ext cx="155643" cy="170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C000889-4E61-4750-7801-B2DEBD66C0C1}"/>
              </a:ext>
            </a:extLst>
          </p:cNvPr>
          <p:cNvSpPr/>
          <p:nvPr/>
        </p:nvSpPr>
        <p:spPr>
          <a:xfrm>
            <a:off x="9539619" y="2312750"/>
            <a:ext cx="155643" cy="170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AE3480-8D33-D307-0DE6-996B4AAC8496}"/>
              </a:ext>
            </a:extLst>
          </p:cNvPr>
          <p:cNvSpPr/>
          <p:nvPr/>
        </p:nvSpPr>
        <p:spPr>
          <a:xfrm>
            <a:off x="9289937" y="2234930"/>
            <a:ext cx="155643" cy="170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B6CC1CB-9367-8673-4737-5AEAF118490A}"/>
              </a:ext>
            </a:extLst>
          </p:cNvPr>
          <p:cNvSpPr/>
          <p:nvPr/>
        </p:nvSpPr>
        <p:spPr>
          <a:xfrm>
            <a:off x="9011072" y="2217907"/>
            <a:ext cx="155643" cy="170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05BC80-C140-3611-833B-D7822D72CCEE}"/>
              </a:ext>
            </a:extLst>
          </p:cNvPr>
          <p:cNvSpPr/>
          <p:nvPr/>
        </p:nvSpPr>
        <p:spPr>
          <a:xfrm>
            <a:off x="9889797" y="2749684"/>
            <a:ext cx="155643" cy="170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F7C715-490D-A05E-D900-0FFC659050A2}"/>
              </a:ext>
            </a:extLst>
          </p:cNvPr>
          <p:cNvSpPr/>
          <p:nvPr/>
        </p:nvSpPr>
        <p:spPr>
          <a:xfrm>
            <a:off x="9818456" y="3009085"/>
            <a:ext cx="155643" cy="170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7E9A4D-AF69-5CFB-3607-B6E481C833D6}"/>
              </a:ext>
            </a:extLst>
          </p:cNvPr>
          <p:cNvSpPr/>
          <p:nvPr/>
        </p:nvSpPr>
        <p:spPr>
          <a:xfrm>
            <a:off x="9591479" y="3180950"/>
            <a:ext cx="155643" cy="170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C50552E-E9D8-4754-EB5B-8FEF11BE092B}"/>
              </a:ext>
            </a:extLst>
          </p:cNvPr>
          <p:cNvSpPr/>
          <p:nvPr/>
        </p:nvSpPr>
        <p:spPr>
          <a:xfrm>
            <a:off x="8090173" y="2701052"/>
            <a:ext cx="155643" cy="170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EAE1DA4-7925-9149-3BA5-23CAA845A390}"/>
              </a:ext>
            </a:extLst>
          </p:cNvPr>
          <p:cNvSpPr/>
          <p:nvPr/>
        </p:nvSpPr>
        <p:spPr>
          <a:xfrm>
            <a:off x="9886552" y="2522700"/>
            <a:ext cx="155643" cy="170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CFAD31-949C-28DB-A29B-B633BDAE7AE7}"/>
              </a:ext>
            </a:extLst>
          </p:cNvPr>
          <p:cNvSpPr txBox="1"/>
          <p:nvPr/>
        </p:nvSpPr>
        <p:spPr>
          <a:xfrm>
            <a:off x="3881338" y="1848251"/>
            <a:ext cx="89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Current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8D4EBD-DEA8-4B91-43F5-935A69317C90}"/>
              </a:ext>
            </a:extLst>
          </p:cNvPr>
          <p:cNvSpPr txBox="1"/>
          <p:nvPr/>
        </p:nvSpPr>
        <p:spPr>
          <a:xfrm>
            <a:off x="8680321" y="1844655"/>
            <a:ext cx="80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Future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97EFC9-E4B5-FF31-52E4-4427605D1157}"/>
              </a:ext>
            </a:extLst>
          </p:cNvPr>
          <p:cNvSpPr txBox="1"/>
          <p:nvPr/>
        </p:nvSpPr>
        <p:spPr>
          <a:xfrm>
            <a:off x="562052" y="2480550"/>
            <a:ext cx="1681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EC8A2C"/>
                </a:solidFill>
              </a:rPr>
              <a:t>ORGANIZATION</a:t>
            </a:r>
          </a:p>
          <a:p>
            <a:pPr algn="ctr"/>
            <a:r>
              <a:rPr lang="en-US" b="1">
                <a:solidFill>
                  <a:srgbClr val="EC8A2C"/>
                </a:solidFill>
              </a:rPr>
              <a:t>STRUCTURE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3D3458-FB42-61AA-393D-A8FF26097F34}"/>
              </a:ext>
            </a:extLst>
          </p:cNvPr>
          <p:cNvCxnSpPr/>
          <p:nvPr/>
        </p:nvCxnSpPr>
        <p:spPr>
          <a:xfrm>
            <a:off x="2957209" y="3618689"/>
            <a:ext cx="8103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7811933-4075-3BA9-18A5-3960F7E97FAF}"/>
              </a:ext>
            </a:extLst>
          </p:cNvPr>
          <p:cNvSpPr txBox="1"/>
          <p:nvPr/>
        </p:nvSpPr>
        <p:spPr>
          <a:xfrm>
            <a:off x="583660" y="4591465"/>
            <a:ext cx="166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EC8A2C"/>
                </a:solidFill>
              </a:rPr>
              <a:t>TALENT MODEL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114DB1-A2E1-BDCD-95D5-3006DF6192DF}"/>
              </a:ext>
            </a:extLst>
          </p:cNvPr>
          <p:cNvSpPr txBox="1"/>
          <p:nvPr/>
        </p:nvSpPr>
        <p:spPr>
          <a:xfrm>
            <a:off x="2665379" y="3998068"/>
            <a:ext cx="3336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Top-down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Years of RCM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Experience-based promotions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Mostly high school and some college grads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Promote based on experience, production and quality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21CB1D-9677-2D16-DF8F-84E581E556D9}"/>
              </a:ext>
            </a:extLst>
          </p:cNvPr>
          <p:cNvSpPr txBox="1"/>
          <p:nvPr/>
        </p:nvSpPr>
        <p:spPr>
          <a:xfrm>
            <a:off x="7500025" y="4007792"/>
            <a:ext cx="3211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Participatory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Mainly process expertise supported by RCM SMEs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Mostly college and some Masters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Promotion based on individual results and problem-solving ability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45E30BB9-1C4B-047E-0BD1-0075268D4533}"/>
              </a:ext>
            </a:extLst>
          </p:cNvPr>
          <p:cNvSpPr/>
          <p:nvPr/>
        </p:nvSpPr>
        <p:spPr>
          <a:xfrm>
            <a:off x="6144640" y="2652412"/>
            <a:ext cx="907926" cy="4993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129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medical company&#10;&#10;Description automatically generated">
            <a:extLst>
              <a:ext uri="{FF2B5EF4-FFF2-40B4-BE49-F238E27FC236}">
                <a16:creationId xmlns:a16="http://schemas.microsoft.com/office/drawing/2014/main" id="{2E9CDD16-6F22-67E3-DB34-878EEA558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8502" r="3043" b="7174"/>
          <a:stretch/>
        </p:blipFill>
        <p:spPr>
          <a:xfrm>
            <a:off x="9816662" y="5764250"/>
            <a:ext cx="1814566" cy="794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9A6B09-7517-9C77-B07C-94C1B40E4898}"/>
              </a:ext>
            </a:extLst>
          </p:cNvPr>
          <p:cNvSpPr txBox="1"/>
          <p:nvPr/>
        </p:nvSpPr>
        <p:spPr>
          <a:xfrm>
            <a:off x="936874" y="3145926"/>
            <a:ext cx="1033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>
                <a:solidFill>
                  <a:schemeClr val="tx2"/>
                </a:solidFill>
                <a:latin typeface="Raleway Light" panose="020B0003030101060003" pitchFamily="34" charset="0"/>
              </a:rPr>
              <a:t>INTERACTIVE </a:t>
            </a:r>
            <a:r>
              <a:rPr lang="id-ID" sz="3200" b="1">
                <a:solidFill>
                  <a:srgbClr val="EB8B2D"/>
                </a:solidFill>
                <a:latin typeface="Raleway" panose="020B0003030101060003" pitchFamily="34" charset="0"/>
              </a:rPr>
              <a:t>Q &amp; A SESSION:</a:t>
            </a:r>
            <a:endParaRPr lang="id-ID" sz="1351" b="1">
              <a:solidFill>
                <a:srgbClr val="EB8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medical company&#10;&#10;Description automatically generated">
            <a:extLst>
              <a:ext uri="{FF2B5EF4-FFF2-40B4-BE49-F238E27FC236}">
                <a16:creationId xmlns:a16="http://schemas.microsoft.com/office/drawing/2014/main" id="{2E9CDD16-6F22-67E3-DB34-878EEA558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8502" r="3043" b="7174"/>
          <a:stretch/>
        </p:blipFill>
        <p:spPr>
          <a:xfrm>
            <a:off x="4793379" y="1055612"/>
            <a:ext cx="2605241" cy="11410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433148-89F8-B72B-05FC-2FE8CB7DD1AC}"/>
              </a:ext>
            </a:extLst>
          </p:cNvPr>
          <p:cNvSpPr txBox="1">
            <a:spLocks/>
          </p:cNvSpPr>
          <p:nvPr/>
        </p:nvSpPr>
        <p:spPr>
          <a:xfrm>
            <a:off x="647232" y="1066700"/>
            <a:ext cx="10834854" cy="52887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14400" algn="l"/>
              </a:tabLst>
            </a:pPr>
            <a:endParaRPr lang="en-US" sz="2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400" b="1" kern="0">
                <a:solidFill>
                  <a:srgbClr val="EC8A2C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Don't miss out on this opportunity to revolutionize your billing processes</a:t>
            </a:r>
            <a:endParaRPr lang="en-US" sz="2400" kern="10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400" kern="0" dirty="0">
                <a:latin typeface="Calibri"/>
                <a:ea typeface="Times New Roman" panose="02020603050405020304" pitchFamily="18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US" sz="2400" kern="0" dirty="0">
                <a:effectLst/>
                <a:latin typeface="Calibri"/>
                <a:ea typeface="Times New Roman" panose="02020603050405020304" pitchFamily="18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ichaelBrown@fellowhealthpartners.com</a:t>
            </a:r>
            <a:endParaRPr lang="en-US" sz="2400" kern="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400" kern="0" dirty="0">
                <a:effectLst/>
                <a:latin typeface="Calibri"/>
                <a:ea typeface="Times New Roman" panose="02020603050405020304" pitchFamily="18" charset="0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EduardoBerenblum@fellowhealthpartners.com</a:t>
            </a:r>
            <a:endParaRPr lang="en-US" sz="2400" kern="0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400" kern="0" dirty="0">
                <a:latin typeface="Calibri"/>
                <a:ea typeface="Times New Roman" panose="02020603050405020304" pitchFamily="18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US" sz="2400" kern="0" dirty="0">
                <a:effectLst/>
                <a:latin typeface="Calibri"/>
                <a:ea typeface="Times New Roman" panose="02020603050405020304" pitchFamily="18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hilSchrank@fellowhealthpartners.com</a:t>
            </a:r>
            <a:endParaRPr lang="en-US" sz="2400" kern="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400" kern="0" dirty="0">
                <a:latin typeface="Calibri"/>
                <a:ea typeface="Times New Roman" panose="02020603050405020304" pitchFamily="18" charset="0"/>
                <a:cs typeface="Calibri"/>
              </a:rPr>
              <a:t>Follow us on LinkedIn: https://www.linkedin.com/in/michael-n-brown-ceo-7595883/</a:t>
            </a:r>
            <a:endParaRPr lang="en-US" sz="2400" kern="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400" b="1" kern="0" dirty="0">
                <a:solidFill>
                  <a:srgbClr val="EC8A2C"/>
                </a:solidFill>
                <a:effectLst/>
                <a:latin typeface="Calibri"/>
                <a:ea typeface="Times New Roman" panose="02020603050405020304" pitchFamily="18" charset="0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www.FellowHealthPartners.com</a:t>
            </a:r>
            <a:b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</a:b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20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860735"/>
              </p:ext>
            </p:extLst>
          </p:nvPr>
        </p:nvGraphicFramePr>
        <p:xfrm>
          <a:off x="485228" y="2475187"/>
          <a:ext cx="11231245" cy="3008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5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4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Article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8895" marB="0">
                    <a:lnL w="9525">
                      <a:solidFill>
                        <a:srgbClr val="717578"/>
                      </a:solidFill>
                      <a:prstDash val="solid"/>
                    </a:lnL>
                    <a:solidFill>
                      <a:srgbClr val="75787A"/>
                    </a:solidFill>
                  </a:tcPr>
                </a:tc>
                <a:tc>
                  <a:txBody>
                    <a:bodyPr/>
                    <a:lstStyle/>
                    <a:p>
                      <a:pPr marL="9175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Publication</a:t>
                      </a:r>
                      <a:r>
                        <a:rPr sz="1200" b="1" spc="-7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Link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8895" marB="0">
                    <a:solidFill>
                      <a:srgbClr val="75787A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Description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8895" marB="0">
                    <a:lnR w="9525">
                      <a:solidFill>
                        <a:srgbClr val="717578"/>
                      </a:solidFill>
                      <a:prstDash val="solid"/>
                    </a:lnR>
                    <a:solidFill>
                      <a:srgbClr val="7578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660">
                <a:tc>
                  <a:txBody>
                    <a:bodyPr/>
                    <a:lstStyle/>
                    <a:p>
                      <a:pPr marL="91440" marR="3117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Robotic</a:t>
                      </a:r>
                      <a:r>
                        <a:rPr sz="1200" b="1" i="1" spc="-65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Process</a:t>
                      </a:r>
                      <a:r>
                        <a:rPr sz="1200" b="1" i="1" spc="-45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Automation</a:t>
                      </a:r>
                      <a:r>
                        <a:rPr sz="1200" b="1" i="1" spc="-55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 spc="-25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in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Revenue</a:t>
                      </a:r>
                      <a:r>
                        <a:rPr sz="1200" b="1" i="1" spc="-30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Cycle:</a:t>
                      </a:r>
                      <a:r>
                        <a:rPr sz="1200" b="1" i="1" spc="-30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200" b="1" i="1" spc="-40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Report</a:t>
                      </a:r>
                      <a:r>
                        <a:rPr sz="1200" b="1" i="1" spc="-20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from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the</a:t>
                      </a:r>
                      <a:r>
                        <a:rPr sz="1200" b="1" i="1" spc="-15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 spc="-10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Front</a:t>
                      </a:r>
                      <a:endParaRPr sz="1200">
                        <a:solidFill>
                          <a:srgbClr val="EC8A2C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L w="9525">
                      <a:solidFill>
                        <a:srgbClr val="717578"/>
                      </a:solidFill>
                      <a:prstDash val="solid"/>
                    </a:lnL>
                    <a:lnB w="9525">
                      <a:solidFill>
                        <a:srgbClr val="7175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>
                          <a:latin typeface="Verdana"/>
                          <a:cs typeface="Verdana"/>
                        </a:rPr>
                        <a:t>Health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IT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Outcomes</a:t>
                      </a:r>
                      <a:r>
                        <a:rPr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>
                          <a:latin typeface="Verdana"/>
                          <a:cs typeface="Verdana"/>
                        </a:rPr>
                        <a:t>2/8/18: </a:t>
                      </a:r>
                      <a:r>
                        <a:rPr sz="1100" u="sng" spc="-1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https://www.healthitoutcomes.com/do</a:t>
                      </a:r>
                      <a:r>
                        <a:rPr sz="1100" spc="-10">
                          <a:solidFill>
                            <a:srgbClr val="00A2DF"/>
                          </a:solidFill>
                          <a:latin typeface="Verdana"/>
                          <a:cs typeface="Verdana"/>
                          <a:hlinkClick r:id="rId2"/>
                        </a:rPr>
                        <a:t> </a:t>
                      </a:r>
                      <a:r>
                        <a:rPr sz="1100" u="sng" spc="-1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c/robotic-process-automation-</a:t>
                      </a:r>
                      <a:r>
                        <a:rPr sz="1100" u="sng" spc="-25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in-</a:t>
                      </a:r>
                      <a:r>
                        <a:rPr sz="1100" spc="-25">
                          <a:solidFill>
                            <a:srgbClr val="00A2DF"/>
                          </a:solidFill>
                          <a:latin typeface="Verdana"/>
                          <a:cs typeface="Verdana"/>
                          <a:hlinkClick r:id="rId2"/>
                        </a:rPr>
                        <a:t> </a:t>
                      </a:r>
                      <a:r>
                        <a:rPr sz="1100" u="sng" spc="-1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revenue-</a:t>
                      </a:r>
                      <a:r>
                        <a:rPr sz="1100" u="sng" spc="-2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cycle-a-</a:t>
                      </a:r>
                      <a:r>
                        <a:rPr sz="1100" u="sng" spc="-1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report-from-</a:t>
                      </a:r>
                      <a:r>
                        <a:rPr sz="1100" u="sng" spc="-2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the-</a:t>
                      </a:r>
                      <a:r>
                        <a:rPr sz="1100" spc="-20">
                          <a:solidFill>
                            <a:srgbClr val="00A2DF"/>
                          </a:solidFill>
                          <a:latin typeface="Verdana"/>
                          <a:cs typeface="Verdana"/>
                          <a:hlinkClick r:id="rId2"/>
                        </a:rPr>
                        <a:t> </a:t>
                      </a:r>
                      <a:r>
                        <a:rPr sz="1100" u="sng" spc="-2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front-0001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B w="9525">
                      <a:solidFill>
                        <a:srgbClr val="7175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2152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>
                          <a:latin typeface="Verdana"/>
                          <a:cs typeface="Verdana"/>
                        </a:rPr>
                        <a:t>This</a:t>
                      </a:r>
                      <a:r>
                        <a:rPr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article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summarizes</a:t>
                      </a:r>
                      <a:r>
                        <a:rPr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some</a:t>
                      </a:r>
                      <a:r>
                        <a:rPr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our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learnings</a:t>
                      </a:r>
                      <a:r>
                        <a:rPr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from</a:t>
                      </a:r>
                      <a:r>
                        <a:rPr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>
                          <a:latin typeface="Verdana"/>
                          <a:cs typeface="Verdana"/>
                        </a:rPr>
                        <a:t>simple </a:t>
                      </a:r>
                      <a:r>
                        <a:rPr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complex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implementations</a:t>
                      </a:r>
                      <a:r>
                        <a:rPr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robotic</a:t>
                      </a:r>
                      <a:r>
                        <a:rPr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process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>
                          <a:latin typeface="Verdana"/>
                          <a:cs typeface="Verdana"/>
                        </a:rPr>
                        <a:t>automation, </a:t>
                      </a:r>
                      <a:r>
                        <a:rPr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describes</a:t>
                      </a:r>
                      <a:r>
                        <a:rPr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key</a:t>
                      </a:r>
                      <a:r>
                        <a:rPr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steps</a:t>
                      </a:r>
                      <a:r>
                        <a:rPr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providers</a:t>
                      </a:r>
                      <a:r>
                        <a:rPr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can</a:t>
                      </a:r>
                      <a:r>
                        <a:rPr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undertake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to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reap</a:t>
                      </a:r>
                      <a:r>
                        <a:rPr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the </a:t>
                      </a:r>
                      <a:r>
                        <a:rPr sz="1100">
                          <a:latin typeface="Verdana"/>
                          <a:cs typeface="Verdana"/>
                        </a:rPr>
                        <a:t>potential</a:t>
                      </a:r>
                      <a:r>
                        <a:rPr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benefits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this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>
                          <a:latin typeface="Verdana"/>
                          <a:cs typeface="Verdana"/>
                        </a:rPr>
                        <a:t>technology.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R w="9525">
                      <a:solidFill>
                        <a:srgbClr val="717578"/>
                      </a:solidFill>
                      <a:prstDash val="solid"/>
                    </a:lnR>
                    <a:lnB w="9525">
                      <a:solidFill>
                        <a:srgbClr val="71757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849">
                <a:tc>
                  <a:txBody>
                    <a:bodyPr/>
                    <a:lstStyle/>
                    <a:p>
                      <a:pPr marL="91440" marR="2768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Combine</a:t>
                      </a:r>
                      <a:r>
                        <a:rPr sz="1200" b="1" i="1" spc="-35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RPA</a:t>
                      </a:r>
                      <a:r>
                        <a:rPr sz="1200" b="1" i="1" spc="-30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with</a:t>
                      </a:r>
                      <a:r>
                        <a:rPr sz="1200" b="1" i="1" spc="-30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BPO</a:t>
                      </a:r>
                      <a:r>
                        <a:rPr sz="1200" b="1" i="1" spc="-25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to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Improve</a:t>
                      </a:r>
                      <a:r>
                        <a:rPr sz="1200" b="1" i="1" spc="-60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Revenue</a:t>
                      </a:r>
                      <a:r>
                        <a:rPr sz="1200" b="1" i="1" spc="-50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 spc="-10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Cycle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Performance</a:t>
                      </a:r>
                      <a:r>
                        <a:rPr sz="1200" b="1" i="1" spc="-35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1200" b="1" i="1" spc="-35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Reduce</a:t>
                      </a:r>
                      <a:r>
                        <a:rPr sz="1200" b="1" i="1" spc="-35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 spc="-10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Costs</a:t>
                      </a:r>
                      <a:endParaRPr sz="1200">
                        <a:solidFill>
                          <a:srgbClr val="EC8A2C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9525">
                      <a:solidFill>
                        <a:srgbClr val="717578"/>
                      </a:solidFill>
                      <a:prstDash val="solid"/>
                    </a:lnL>
                    <a:lnT w="9525">
                      <a:solidFill>
                        <a:srgbClr val="717578"/>
                      </a:solidFill>
                      <a:prstDash val="solid"/>
                    </a:lnT>
                    <a:lnB w="9525">
                      <a:solidFill>
                        <a:srgbClr val="7175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1301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>
                          <a:latin typeface="Verdana"/>
                          <a:cs typeface="Verdana"/>
                        </a:rPr>
                        <a:t>Becker’s</a:t>
                      </a:r>
                      <a:r>
                        <a:rPr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Healthcare</a:t>
                      </a:r>
                      <a:r>
                        <a:rPr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>
                          <a:latin typeface="Verdana"/>
                          <a:cs typeface="Verdana"/>
                        </a:rPr>
                        <a:t>2/13/18: </a:t>
                      </a:r>
                      <a:r>
                        <a:rPr sz="1100" u="sng" spc="-1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https://www.beckershospitalreview.co</a:t>
                      </a:r>
                      <a:r>
                        <a:rPr sz="1100" spc="-10">
                          <a:solidFill>
                            <a:srgbClr val="00A2DF"/>
                          </a:solidFill>
                          <a:latin typeface="Verdana"/>
                          <a:cs typeface="Verdana"/>
                          <a:hlinkClick r:id="rId3"/>
                        </a:rPr>
                        <a:t> </a:t>
                      </a:r>
                      <a:r>
                        <a:rPr sz="1100" u="sng" spc="-1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m/finance/combine-rpa-with-bpo-</a:t>
                      </a:r>
                      <a:r>
                        <a:rPr sz="1100" u="sng" spc="-25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to-</a:t>
                      </a:r>
                      <a:r>
                        <a:rPr sz="1100" spc="-25">
                          <a:solidFill>
                            <a:srgbClr val="00A2DF"/>
                          </a:solidFill>
                          <a:latin typeface="Verdana"/>
                          <a:cs typeface="Verdana"/>
                          <a:hlinkClick r:id="rId3"/>
                        </a:rPr>
                        <a:t> </a:t>
                      </a:r>
                      <a:r>
                        <a:rPr sz="1100" u="sng" spc="-1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improve-revenue-cycle-performance-</a:t>
                      </a:r>
                      <a:r>
                        <a:rPr sz="1100" spc="-10">
                          <a:solidFill>
                            <a:srgbClr val="00A2DF"/>
                          </a:solidFill>
                          <a:latin typeface="Verdana"/>
                          <a:cs typeface="Verdana"/>
                          <a:hlinkClick r:id="rId3"/>
                        </a:rPr>
                        <a:t> </a:t>
                      </a:r>
                      <a:r>
                        <a:rPr sz="1100" u="sng" spc="-2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and-</a:t>
                      </a:r>
                      <a:r>
                        <a:rPr sz="1100" u="sng" spc="-1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reduce-costs.html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717578"/>
                      </a:solidFill>
                      <a:prstDash val="solid"/>
                    </a:lnT>
                    <a:lnB w="9525">
                      <a:solidFill>
                        <a:srgbClr val="7175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2749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>
                          <a:latin typeface="Verdana"/>
                          <a:cs typeface="Verdana"/>
                        </a:rPr>
                        <a:t>Revenue</a:t>
                      </a:r>
                      <a:r>
                        <a:rPr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cycle</a:t>
                      </a:r>
                      <a:r>
                        <a:rPr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has</a:t>
                      </a:r>
                      <a:r>
                        <a:rPr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historically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been</a:t>
                      </a:r>
                      <a:r>
                        <a:rPr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hindered</a:t>
                      </a:r>
                      <a:r>
                        <a:rPr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by</a:t>
                      </a:r>
                      <a:r>
                        <a:rPr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>
                          <a:latin typeface="Verdana"/>
                          <a:cs typeface="Verdana"/>
                        </a:rPr>
                        <a:t>numerous </a:t>
                      </a:r>
                      <a:r>
                        <a:rPr sz="1100">
                          <a:latin typeface="Verdana"/>
                          <a:cs typeface="Verdana"/>
                        </a:rPr>
                        <a:t>challenges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from</a:t>
                      </a:r>
                      <a:r>
                        <a:rPr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staff and</a:t>
                      </a:r>
                      <a:r>
                        <a:rPr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personnel</a:t>
                      </a:r>
                      <a:r>
                        <a:rPr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issues</a:t>
                      </a:r>
                      <a:r>
                        <a:rPr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to</a:t>
                      </a:r>
                      <a:r>
                        <a:rPr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>
                          <a:latin typeface="Verdana"/>
                          <a:cs typeface="Verdana"/>
                        </a:rPr>
                        <a:t>technology </a:t>
                      </a:r>
                      <a:r>
                        <a:rPr sz="1100">
                          <a:latin typeface="Verdana"/>
                          <a:cs typeface="Verdana"/>
                        </a:rPr>
                        <a:t>shortfalls</a:t>
                      </a:r>
                      <a:r>
                        <a:rPr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leading</a:t>
                      </a:r>
                      <a:r>
                        <a:rPr sz="110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to</a:t>
                      </a:r>
                      <a:r>
                        <a:rPr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>
                          <a:latin typeface="Verdana"/>
                          <a:cs typeface="Verdana"/>
                        </a:rPr>
                        <a:t>underperformance.</a:t>
                      </a:r>
                      <a:r>
                        <a:rPr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By</a:t>
                      </a:r>
                      <a:r>
                        <a:rPr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combining</a:t>
                      </a:r>
                      <a:r>
                        <a:rPr sz="110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RPA </a:t>
                      </a:r>
                      <a:r>
                        <a:rPr sz="1100">
                          <a:latin typeface="Verdana"/>
                          <a:cs typeface="Verdana"/>
                        </a:rPr>
                        <a:t>with</a:t>
                      </a:r>
                      <a:r>
                        <a:rPr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BPO,</a:t>
                      </a:r>
                      <a:r>
                        <a:rPr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organizations</a:t>
                      </a:r>
                      <a:r>
                        <a:rPr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can</a:t>
                      </a:r>
                      <a:r>
                        <a:rPr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achieve</a:t>
                      </a:r>
                      <a:r>
                        <a:rPr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significant</a:t>
                      </a:r>
                      <a:r>
                        <a:rPr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>
                          <a:latin typeface="Verdana"/>
                          <a:cs typeface="Verdana"/>
                        </a:rPr>
                        <a:t>performance improvements.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R w="9525">
                      <a:solidFill>
                        <a:srgbClr val="717578"/>
                      </a:solidFill>
                      <a:prstDash val="solid"/>
                    </a:lnR>
                    <a:lnT w="9525">
                      <a:solidFill>
                        <a:srgbClr val="717578"/>
                      </a:solidFill>
                      <a:prstDash val="solid"/>
                    </a:lnT>
                    <a:lnB w="9525">
                      <a:solidFill>
                        <a:srgbClr val="71757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855">
                <a:tc>
                  <a:txBody>
                    <a:bodyPr/>
                    <a:lstStyle/>
                    <a:p>
                      <a:pPr marL="91440" marR="1016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How</a:t>
                      </a:r>
                      <a:r>
                        <a:rPr sz="1200" b="1" i="1" spc="-35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to</a:t>
                      </a:r>
                      <a:r>
                        <a:rPr sz="1200" b="1" i="1" spc="-20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Train</a:t>
                      </a:r>
                      <a:r>
                        <a:rPr sz="1200" b="1" i="1" spc="-25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your</a:t>
                      </a:r>
                      <a:r>
                        <a:rPr sz="1200" b="1" i="1" spc="-15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Revenue</a:t>
                      </a:r>
                      <a:r>
                        <a:rPr sz="1200" b="1" i="1" spc="-10">
                          <a:solidFill>
                            <a:srgbClr val="EC8A2C"/>
                          </a:solidFill>
                          <a:latin typeface="Verdana"/>
                          <a:cs typeface="Verdana"/>
                        </a:rPr>
                        <a:t> Cycle Robots</a:t>
                      </a:r>
                      <a:endParaRPr sz="1200">
                        <a:solidFill>
                          <a:srgbClr val="EC8A2C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9525">
                      <a:solidFill>
                        <a:srgbClr val="717578"/>
                      </a:solidFill>
                      <a:prstDash val="solid"/>
                    </a:lnL>
                    <a:lnT w="9525">
                      <a:solidFill>
                        <a:srgbClr val="717578"/>
                      </a:solidFill>
                      <a:prstDash val="solid"/>
                    </a:lnT>
                    <a:lnB w="9525">
                      <a:solidFill>
                        <a:srgbClr val="7175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1035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>
                          <a:latin typeface="Verdana"/>
                          <a:cs typeface="Verdana"/>
                        </a:rPr>
                        <a:t>Becker’s</a:t>
                      </a:r>
                      <a:r>
                        <a:rPr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Healthcare</a:t>
                      </a:r>
                      <a:r>
                        <a:rPr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>
                          <a:latin typeface="Verdana"/>
                          <a:cs typeface="Verdana"/>
                        </a:rPr>
                        <a:t>2/20/18: </a:t>
                      </a:r>
                      <a:r>
                        <a:rPr sz="1100" u="sng" spc="-1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4"/>
                        </a:rPr>
                        <a:t>https://www.beckershospitalreview.co</a:t>
                      </a:r>
                      <a:r>
                        <a:rPr sz="1100" spc="-10">
                          <a:solidFill>
                            <a:srgbClr val="00A2DF"/>
                          </a:solidFill>
                          <a:latin typeface="Verdana"/>
                          <a:cs typeface="Verdana"/>
                          <a:hlinkClick r:id="rId4"/>
                        </a:rPr>
                        <a:t> </a:t>
                      </a:r>
                      <a:r>
                        <a:rPr sz="1100" u="sng" spc="-1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4"/>
                        </a:rPr>
                        <a:t>m/finance/how-to-</a:t>
                      </a:r>
                      <a:r>
                        <a:rPr sz="1100" u="sng" spc="-2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4"/>
                        </a:rPr>
                        <a:t>train-your-</a:t>
                      </a:r>
                      <a:r>
                        <a:rPr sz="1100" u="sng" spc="-1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4"/>
                        </a:rPr>
                        <a:t>revenue-</a:t>
                      </a:r>
                      <a:r>
                        <a:rPr sz="1100" spc="-10">
                          <a:solidFill>
                            <a:srgbClr val="00A2DF"/>
                          </a:solidFill>
                          <a:latin typeface="Verdana"/>
                          <a:cs typeface="Verdana"/>
                          <a:hlinkClick r:id="rId4"/>
                        </a:rPr>
                        <a:t> </a:t>
                      </a:r>
                      <a:r>
                        <a:rPr sz="1100" u="sng" spc="-10">
                          <a:solidFill>
                            <a:srgbClr val="00A2DF"/>
                          </a:solidFill>
                          <a:uFill>
                            <a:solidFill>
                              <a:srgbClr val="00A2DF"/>
                            </a:solidFill>
                          </a:uFill>
                          <a:latin typeface="Verdana"/>
                          <a:cs typeface="Verdana"/>
                          <a:hlinkClick r:id="rId4"/>
                        </a:rPr>
                        <a:t>cycle-robots.html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717578"/>
                      </a:solidFill>
                      <a:prstDash val="solid"/>
                    </a:lnT>
                    <a:lnB w="9525">
                      <a:solidFill>
                        <a:srgbClr val="7175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1828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>
                          <a:latin typeface="Verdana"/>
                          <a:cs typeface="Verdana"/>
                        </a:rPr>
                        <a:t>Through</a:t>
                      </a:r>
                      <a:r>
                        <a:rPr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our</a:t>
                      </a:r>
                      <a:r>
                        <a:rPr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experience</a:t>
                      </a:r>
                      <a:r>
                        <a:rPr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designing,</a:t>
                      </a:r>
                      <a:r>
                        <a:rPr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building,</a:t>
                      </a:r>
                      <a:r>
                        <a:rPr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>
                          <a:latin typeface="Verdana"/>
                          <a:cs typeface="Verdana"/>
                        </a:rPr>
                        <a:t>managing </a:t>
                      </a:r>
                      <a:r>
                        <a:rPr sz="1100">
                          <a:latin typeface="Verdana"/>
                          <a:cs typeface="Verdana"/>
                        </a:rPr>
                        <a:t>RPA</a:t>
                      </a:r>
                      <a:r>
                        <a:rPr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projects</a:t>
                      </a:r>
                      <a:r>
                        <a:rPr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solutions,</a:t>
                      </a:r>
                      <a:r>
                        <a:rPr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we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share</a:t>
                      </a:r>
                      <a:r>
                        <a:rPr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our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lessons</a:t>
                      </a:r>
                      <a:r>
                        <a:rPr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learned</a:t>
                      </a:r>
                      <a:r>
                        <a:rPr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and </a:t>
                      </a:r>
                      <a:r>
                        <a:rPr sz="1100">
                          <a:latin typeface="Verdana"/>
                          <a:cs typeface="Verdana"/>
                        </a:rPr>
                        <a:t>provide</a:t>
                      </a:r>
                      <a:r>
                        <a:rPr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strategies</a:t>
                      </a:r>
                      <a:r>
                        <a:rPr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to</a:t>
                      </a:r>
                      <a:r>
                        <a:rPr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continuously</a:t>
                      </a:r>
                      <a:r>
                        <a:rPr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improve</a:t>
                      </a:r>
                      <a:r>
                        <a:rPr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the</a:t>
                      </a:r>
                      <a:r>
                        <a:rPr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degree</a:t>
                      </a:r>
                      <a:r>
                        <a:rPr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of </a:t>
                      </a:r>
                      <a:r>
                        <a:rPr sz="1100">
                          <a:latin typeface="Verdana"/>
                          <a:cs typeface="Verdana"/>
                        </a:rPr>
                        <a:t>automation</a:t>
                      </a:r>
                      <a:r>
                        <a:rPr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the</a:t>
                      </a:r>
                      <a:r>
                        <a:rPr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Replacement</a:t>
                      </a:r>
                      <a:r>
                        <a:rPr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Factor</a:t>
                      </a:r>
                      <a:r>
                        <a:rPr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a</a:t>
                      </a:r>
                      <a:r>
                        <a:rPr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>
                          <a:latin typeface="Verdana"/>
                          <a:cs typeface="Verdana"/>
                        </a:rPr>
                        <a:t>given</a:t>
                      </a:r>
                      <a:r>
                        <a:rPr sz="1100" spc="-25">
                          <a:latin typeface="Verdana"/>
                          <a:cs typeface="Verdana"/>
                        </a:rPr>
                        <a:t> RPA </a:t>
                      </a:r>
                      <a:r>
                        <a:rPr sz="1100" spc="-10">
                          <a:latin typeface="Verdana"/>
                          <a:cs typeface="Verdana"/>
                        </a:rPr>
                        <a:t>solution.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R w="9525">
                      <a:solidFill>
                        <a:srgbClr val="717578"/>
                      </a:solidFill>
                      <a:prstDash val="solid"/>
                    </a:lnR>
                    <a:lnT w="9525">
                      <a:solidFill>
                        <a:srgbClr val="717578"/>
                      </a:solidFill>
                      <a:prstDash val="solid"/>
                    </a:lnT>
                    <a:lnB w="9525">
                      <a:solidFill>
                        <a:srgbClr val="71757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026DCC-01CF-E1C1-BD8E-F50B3D7A835B}"/>
              </a:ext>
            </a:extLst>
          </p:cNvPr>
          <p:cNvSpPr txBox="1"/>
          <p:nvPr/>
        </p:nvSpPr>
        <p:spPr>
          <a:xfrm>
            <a:off x="995242" y="1335964"/>
            <a:ext cx="10214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>
                <a:solidFill>
                  <a:schemeClr val="tx2"/>
                </a:solidFill>
                <a:latin typeface="Raleway Light" panose="020B0003030101060003" pitchFamily="34" charset="0"/>
              </a:rPr>
              <a:t>FURTHER YOUR KNOWLEDGE </a:t>
            </a:r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O</a:t>
            </a:r>
            <a:r>
              <a:rPr lang="en-US" sz="2400" b="1">
                <a:solidFill>
                  <a:srgbClr val="EB8B2D"/>
                </a:solidFill>
                <a:latin typeface="Raleway" panose="020B0003030101060003" pitchFamily="34" charset="0"/>
              </a:rPr>
              <a:t>F</a:t>
            </a:r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 RPA IN REVENUE CYCLE</a:t>
            </a:r>
            <a:endParaRPr lang="id-ID" sz="2400" b="1">
              <a:solidFill>
                <a:srgbClr val="EB8B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medical company&#10;&#10;Description automatically generated">
            <a:extLst>
              <a:ext uri="{FF2B5EF4-FFF2-40B4-BE49-F238E27FC236}">
                <a16:creationId xmlns:a16="http://schemas.microsoft.com/office/drawing/2014/main" id="{2E9CDD16-6F22-67E3-DB34-878EEA558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8502" r="3043" b="7174"/>
          <a:stretch/>
        </p:blipFill>
        <p:spPr>
          <a:xfrm>
            <a:off x="9816662" y="5764250"/>
            <a:ext cx="1814566" cy="7947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433148-89F8-B72B-05FC-2FE8CB7DD1AC}"/>
              </a:ext>
            </a:extLst>
          </p:cNvPr>
          <p:cNvSpPr txBox="1">
            <a:spLocks/>
          </p:cNvSpPr>
          <p:nvPr/>
        </p:nvSpPr>
        <p:spPr>
          <a:xfrm>
            <a:off x="1072055" y="3"/>
            <a:ext cx="10436773" cy="6558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>
                <a:solidFill>
                  <a:schemeClr val="tx2"/>
                </a:solidFill>
                <a:latin typeface="Raleway Light" panose="020B0003030101060003" pitchFamily="34" charset="0"/>
              </a:rPr>
              <a:t>AGENDA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Digital Automation Overview</a:t>
            </a:r>
            <a:endParaRPr lang="en-US" sz="2000" b="1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-Industry Trends </a:t>
            </a:r>
            <a:endParaRPr lang="en-US" sz="20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-Robotics and Cognitive Overview</a:t>
            </a:r>
            <a:endParaRPr lang="en-US" sz="20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Robotic Process Automation</a:t>
            </a:r>
            <a:endParaRPr lang="en-US" sz="2000" b="1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-Overview</a:t>
            </a:r>
            <a:endParaRPr lang="en-US" sz="20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-Use Case Example</a:t>
            </a:r>
            <a:endParaRPr lang="en-US" sz="20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-Lessons Learned</a:t>
            </a:r>
            <a:br>
              <a:rPr lang="en-US" sz="20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Emerging Automation Technologies</a:t>
            </a:r>
            <a:endParaRPr lang="en-US" sz="2000" b="1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-Cognitive Automation</a:t>
            </a:r>
            <a:endParaRPr lang="en-US" sz="20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-Contract Management Example</a:t>
            </a:r>
            <a:endParaRPr lang="en-US" sz="20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RPA and Cognitive Applications in Revenue Cycle</a:t>
            </a:r>
            <a:endParaRPr lang="en-US" sz="2000" b="1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-Revenue Cycle Automation Opportunities</a:t>
            </a:r>
            <a:endParaRPr lang="en-US" sz="20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-Collections Automation Example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 kern="120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Q&amp;A </a:t>
            </a:r>
            <a:endParaRPr lang="en-US" sz="20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0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medical company&#10;&#10;Description automatically generated">
            <a:extLst>
              <a:ext uri="{FF2B5EF4-FFF2-40B4-BE49-F238E27FC236}">
                <a16:creationId xmlns:a16="http://schemas.microsoft.com/office/drawing/2014/main" id="{2E9CDD16-6F22-67E3-DB34-878EEA558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8502" r="3043" b="7174"/>
          <a:stretch/>
        </p:blipFill>
        <p:spPr>
          <a:xfrm>
            <a:off x="9816662" y="5764250"/>
            <a:ext cx="1814566" cy="794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2A733-94C9-D787-BE4E-66F512FDC192}"/>
              </a:ext>
            </a:extLst>
          </p:cNvPr>
          <p:cNvSpPr txBox="1"/>
          <p:nvPr/>
        </p:nvSpPr>
        <p:spPr>
          <a:xfrm>
            <a:off x="936877" y="3008640"/>
            <a:ext cx="10230441" cy="83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3600" b="1">
                <a:solidFill>
                  <a:srgbClr val="EB8B2D"/>
                </a:solidFill>
                <a:latin typeface="Raleway" panose="020B0003030101060003" pitchFamily="34" charset="0"/>
              </a:rPr>
              <a:t>DIGITAL AUTOMATION OVERVIEW</a:t>
            </a:r>
            <a:endParaRPr lang="id-ID" sz="3600" b="1">
              <a:solidFill>
                <a:srgbClr val="EB8B2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077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655679" y="6465823"/>
            <a:ext cx="7810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0">
                <a:latin typeface="Verdana"/>
                <a:cs typeface="Verdana"/>
              </a:rPr>
              <a:t>5</a:t>
            </a:r>
            <a:endParaRPr sz="650">
              <a:latin typeface="Verdana"/>
              <a:cs typeface="Verdan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887717" y="1677178"/>
            <a:ext cx="5395722" cy="534162"/>
            <a:chOff x="5490971" y="1630679"/>
            <a:chExt cx="5395722" cy="534162"/>
          </a:xfrm>
        </p:grpSpPr>
        <p:sp>
          <p:nvSpPr>
            <p:cNvPr id="52" name="object 52"/>
            <p:cNvSpPr/>
            <p:nvPr/>
          </p:nvSpPr>
          <p:spPr>
            <a:xfrm>
              <a:off x="10612373" y="1890521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19">
                  <a:moveTo>
                    <a:pt x="0" y="137160"/>
                  </a:moveTo>
                  <a:lnTo>
                    <a:pt x="6998" y="93829"/>
                  </a:lnTo>
                  <a:lnTo>
                    <a:pt x="26481" y="56180"/>
                  </a:lnTo>
                  <a:lnTo>
                    <a:pt x="56180" y="26481"/>
                  </a:lnTo>
                  <a:lnTo>
                    <a:pt x="93829" y="6998"/>
                  </a:lnTo>
                  <a:lnTo>
                    <a:pt x="137160" y="0"/>
                  </a:lnTo>
                  <a:lnTo>
                    <a:pt x="180490" y="6998"/>
                  </a:lnTo>
                  <a:lnTo>
                    <a:pt x="218139" y="26481"/>
                  </a:lnTo>
                  <a:lnTo>
                    <a:pt x="247838" y="56180"/>
                  </a:lnTo>
                  <a:lnTo>
                    <a:pt x="267321" y="93829"/>
                  </a:lnTo>
                  <a:lnTo>
                    <a:pt x="274320" y="137160"/>
                  </a:lnTo>
                  <a:lnTo>
                    <a:pt x="267321" y="180490"/>
                  </a:lnTo>
                  <a:lnTo>
                    <a:pt x="247838" y="218139"/>
                  </a:lnTo>
                  <a:lnTo>
                    <a:pt x="218139" y="247838"/>
                  </a:lnTo>
                  <a:lnTo>
                    <a:pt x="180490" y="267321"/>
                  </a:lnTo>
                  <a:lnTo>
                    <a:pt x="137160" y="274320"/>
                  </a:lnTo>
                  <a:lnTo>
                    <a:pt x="93829" y="267321"/>
                  </a:lnTo>
                  <a:lnTo>
                    <a:pt x="56180" y="247838"/>
                  </a:lnTo>
                  <a:lnTo>
                    <a:pt x="26481" y="218139"/>
                  </a:lnTo>
                  <a:lnTo>
                    <a:pt x="6998" y="180490"/>
                  </a:lnTo>
                  <a:lnTo>
                    <a:pt x="0" y="13716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490971" y="1630679"/>
              <a:ext cx="1463040" cy="402590"/>
            </a:xfrm>
            <a:custGeom>
              <a:avLst/>
              <a:gdLst/>
              <a:ahLst/>
              <a:cxnLst/>
              <a:rect l="l" t="t" r="r" b="b"/>
              <a:pathLst>
                <a:path w="1463040" h="402589">
                  <a:moveTo>
                    <a:pt x="1463039" y="0"/>
                  </a:moveTo>
                  <a:lnTo>
                    <a:pt x="201167" y="0"/>
                  </a:lnTo>
                  <a:lnTo>
                    <a:pt x="0" y="201168"/>
                  </a:lnTo>
                  <a:lnTo>
                    <a:pt x="201167" y="402336"/>
                  </a:lnTo>
                  <a:lnTo>
                    <a:pt x="1463039" y="402336"/>
                  </a:lnTo>
                  <a:lnTo>
                    <a:pt x="1463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545578" y="1710453"/>
            <a:ext cx="260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>
                <a:solidFill>
                  <a:srgbClr val="FFFFFF"/>
                </a:solidFill>
                <a:latin typeface="Calibri"/>
                <a:cs typeface="Calibri"/>
              </a:rPr>
              <a:t>1-</a:t>
            </a:r>
            <a:r>
              <a:rPr sz="1400" b="1" spc="-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627869" y="1686322"/>
            <a:ext cx="1463040" cy="402590"/>
          </a:xfrm>
          <a:custGeom>
            <a:avLst/>
            <a:gdLst/>
            <a:ahLst/>
            <a:cxnLst/>
            <a:rect l="l" t="t" r="r" b="b"/>
            <a:pathLst>
              <a:path w="1463040" h="402589">
                <a:moveTo>
                  <a:pt x="1261872" y="0"/>
                </a:moveTo>
                <a:lnTo>
                  <a:pt x="0" y="0"/>
                </a:lnTo>
                <a:lnTo>
                  <a:pt x="0" y="402336"/>
                </a:lnTo>
                <a:lnTo>
                  <a:pt x="1261872" y="402336"/>
                </a:lnTo>
                <a:lnTo>
                  <a:pt x="1463040" y="201168"/>
                </a:lnTo>
                <a:lnTo>
                  <a:pt x="126187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0169524" y="1737885"/>
            <a:ext cx="3003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>
                <a:solidFill>
                  <a:srgbClr val="FFFFFF"/>
                </a:solidFill>
                <a:latin typeface="Calibri"/>
                <a:cs typeface="Calibri"/>
              </a:rPr>
              <a:t>4.0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916" y="2167321"/>
            <a:ext cx="9885851" cy="32485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39452" y="5955454"/>
            <a:ext cx="657113" cy="222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>
                <a:solidFill>
                  <a:srgbClr val="5C5C5C"/>
                </a:solidFill>
                <a:latin typeface="Calibri"/>
                <a:cs typeface="Calibri"/>
              </a:rPr>
              <a:t>LEGEND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4785" y="5890927"/>
            <a:ext cx="654654" cy="292447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34925">
              <a:lnSpc>
                <a:spcPts val="1080"/>
              </a:lnSpc>
              <a:spcBef>
                <a:spcPts val="229"/>
              </a:spcBef>
            </a:pPr>
            <a:r>
              <a:rPr sz="1000" spc="60">
                <a:solidFill>
                  <a:srgbClr val="5C5C5C"/>
                </a:solidFill>
                <a:latin typeface="Calibri"/>
                <a:cs typeface="Calibri"/>
              </a:rPr>
              <a:t>Industrial Revolution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3041" y="5697534"/>
            <a:ext cx="194858" cy="18695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561590" y="5890927"/>
            <a:ext cx="687848" cy="292447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7620">
              <a:lnSpc>
                <a:spcPts val="1080"/>
              </a:lnSpc>
              <a:spcBef>
                <a:spcPts val="229"/>
              </a:spcBef>
            </a:pPr>
            <a:r>
              <a:rPr sz="1000" spc="60">
                <a:solidFill>
                  <a:srgbClr val="5C5C5C"/>
                </a:solidFill>
                <a:latin typeface="Calibri"/>
                <a:cs typeface="Calibri"/>
              </a:rPr>
              <a:t>Early</a:t>
            </a:r>
            <a:r>
              <a:rPr sz="1000" spc="17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sz="1000" spc="35">
                <a:solidFill>
                  <a:srgbClr val="5C5C5C"/>
                </a:solidFill>
                <a:latin typeface="Calibri"/>
                <a:cs typeface="Calibri"/>
              </a:rPr>
              <a:t>Stage </a:t>
            </a:r>
            <a:r>
              <a:rPr sz="1000" spc="55">
                <a:solidFill>
                  <a:srgbClr val="5C5C5C"/>
                </a:solidFill>
                <a:latin typeface="Calibri"/>
                <a:cs typeface="Calibri"/>
              </a:rPr>
              <a:t>Technology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7059" y="5697534"/>
            <a:ext cx="194858" cy="18695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481302" y="5890927"/>
            <a:ext cx="687848" cy="2924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ts val="1140"/>
              </a:lnSpc>
              <a:spcBef>
                <a:spcPts val="95"/>
              </a:spcBef>
            </a:pPr>
            <a:r>
              <a:rPr sz="1000" spc="55">
                <a:solidFill>
                  <a:srgbClr val="5C5C5C"/>
                </a:solidFill>
                <a:latin typeface="Calibri"/>
                <a:cs typeface="Calibri"/>
              </a:rPr>
              <a:t>Mature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140"/>
              </a:lnSpc>
            </a:pPr>
            <a:r>
              <a:rPr sz="1000" spc="55">
                <a:solidFill>
                  <a:srgbClr val="5C5C5C"/>
                </a:solidFill>
                <a:latin typeface="Calibri"/>
                <a:cs typeface="Calibri"/>
              </a:rPr>
              <a:t>Technology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0583" y="5701780"/>
            <a:ext cx="184532" cy="177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16" name="object 16"/>
          <p:cNvSpPr txBox="1"/>
          <p:nvPr/>
        </p:nvSpPr>
        <p:spPr>
          <a:xfrm>
            <a:off x="285699" y="5266056"/>
            <a:ext cx="441354" cy="222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5C5C5C"/>
                </a:solidFill>
                <a:latin typeface="Calibri"/>
                <a:cs typeface="Calibri"/>
              </a:rPr>
              <a:t>1700s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2258" y="1942879"/>
            <a:ext cx="1621450" cy="19697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0"/>
              </a:spcBef>
            </a:pPr>
            <a:r>
              <a:rPr lang="en-US" sz="2000" b="1" spc="-37" baseline="-15873">
                <a:solidFill>
                  <a:srgbClr val="EC8A2C"/>
                </a:solidFill>
                <a:cs typeface="Calibri"/>
              </a:rPr>
              <a:t>1</a:t>
            </a:r>
            <a:r>
              <a:rPr lang="en-US" sz="2000" b="1" spc="-37" baseline="30000">
                <a:solidFill>
                  <a:srgbClr val="EC8A2C"/>
                </a:solidFill>
                <a:cs typeface="Calibri"/>
              </a:rPr>
              <a:t>st</a:t>
            </a:r>
            <a:r>
              <a:rPr lang="en-US" sz="2000" b="1" spc="-37" baseline="-15873">
                <a:solidFill>
                  <a:srgbClr val="EC8A2C"/>
                </a:solidFill>
                <a:cs typeface="Calibri"/>
              </a:rPr>
              <a:t> </a:t>
            </a:r>
            <a:endParaRPr sz="2000">
              <a:solidFill>
                <a:srgbClr val="EC8A2C"/>
              </a:solidFill>
              <a:cs typeface="Calibri"/>
            </a:endParaRPr>
          </a:p>
          <a:p>
            <a:pPr marL="38100" marR="591185">
              <a:lnSpc>
                <a:spcPct val="100000"/>
              </a:lnSpc>
              <a:spcBef>
                <a:spcPts val="420"/>
              </a:spcBef>
            </a:pPr>
            <a:r>
              <a:rPr sz="1600" b="1" spc="-10">
                <a:solidFill>
                  <a:srgbClr val="EC8A2C"/>
                </a:solidFill>
                <a:cs typeface="Calibri"/>
              </a:rPr>
              <a:t>Industrial Revolution</a:t>
            </a:r>
            <a:endParaRPr sz="1600">
              <a:solidFill>
                <a:srgbClr val="EC8A2C"/>
              </a:solidFill>
              <a:cs typeface="Calibri"/>
            </a:endParaRPr>
          </a:p>
          <a:p>
            <a:pPr marL="162560" marR="30480" indent="-12509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164465" algn="l"/>
              </a:tabLst>
            </a:pPr>
            <a:r>
              <a:rPr sz="1200">
                <a:solidFill>
                  <a:srgbClr val="5C5C5C"/>
                </a:solidFill>
                <a:cs typeface="Verdana"/>
              </a:rPr>
              <a:t>1784:</a:t>
            </a:r>
            <a:r>
              <a:rPr lang="en-US" sz="1200">
                <a:solidFill>
                  <a:srgbClr val="5C5C5C"/>
                </a:solidFill>
                <a:cs typeface="Verdana"/>
              </a:rPr>
              <a:t> mechanical </a:t>
            </a:r>
            <a:r>
              <a:rPr sz="1200" spc="-10">
                <a:solidFill>
                  <a:srgbClr val="5C5C5C"/>
                </a:solidFill>
                <a:cs typeface="Verdana"/>
              </a:rPr>
              <a:t>	</a:t>
            </a:r>
            <a:r>
              <a:rPr sz="1200">
                <a:solidFill>
                  <a:srgbClr val="5C5C5C"/>
                </a:solidFill>
                <a:cs typeface="Verdana"/>
              </a:rPr>
              <a:t>weaving</a:t>
            </a:r>
            <a:r>
              <a:rPr sz="1200" spc="-60">
                <a:solidFill>
                  <a:srgbClr val="5C5C5C"/>
                </a:solidFill>
                <a:cs typeface="Verdana"/>
              </a:rPr>
              <a:t> </a:t>
            </a:r>
            <a:r>
              <a:rPr sz="1200" spc="-20">
                <a:solidFill>
                  <a:srgbClr val="5C5C5C"/>
                </a:solidFill>
                <a:cs typeface="Verdana"/>
              </a:rPr>
              <a:t>loom</a:t>
            </a:r>
            <a:endParaRPr sz="1200">
              <a:cs typeface="Verdana"/>
            </a:endParaRPr>
          </a:p>
          <a:p>
            <a:pPr marL="163195" marR="31750" indent="-12573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64465" algn="l"/>
              </a:tabLst>
            </a:pPr>
            <a:r>
              <a:rPr sz="1200" spc="-10">
                <a:solidFill>
                  <a:srgbClr val="5C5C5C"/>
                </a:solidFill>
                <a:cs typeface="Verdana"/>
              </a:rPr>
              <a:t>production </a:t>
            </a:r>
            <a:r>
              <a:rPr sz="1200">
                <a:solidFill>
                  <a:srgbClr val="5C5C5C"/>
                </a:solidFill>
                <a:cs typeface="Verdana"/>
              </a:rPr>
              <a:t>driven</a:t>
            </a:r>
            <a:r>
              <a:rPr lang="en-US" sz="1200">
                <a:solidFill>
                  <a:srgbClr val="5C5C5C"/>
                </a:solidFill>
                <a:cs typeface="Verdana"/>
              </a:rPr>
              <a:t> </a:t>
            </a:r>
            <a:r>
              <a:rPr sz="1200" spc="-25">
                <a:solidFill>
                  <a:srgbClr val="5C5C5C"/>
                </a:solidFill>
                <a:cs typeface="Verdana"/>
              </a:rPr>
              <a:t>by </a:t>
            </a:r>
            <a:r>
              <a:rPr sz="1200">
                <a:solidFill>
                  <a:srgbClr val="5C5C5C"/>
                </a:solidFill>
                <a:cs typeface="Verdana"/>
              </a:rPr>
              <a:t>water</a:t>
            </a:r>
            <a:r>
              <a:rPr sz="1200" spc="-65">
                <a:solidFill>
                  <a:srgbClr val="5C5C5C"/>
                </a:solidFill>
                <a:cs typeface="Verdana"/>
              </a:rPr>
              <a:t> </a:t>
            </a:r>
            <a:r>
              <a:rPr sz="1200" spc="-25">
                <a:solidFill>
                  <a:srgbClr val="5C5C5C"/>
                </a:solidFill>
                <a:cs typeface="Verdana"/>
              </a:rPr>
              <a:t>and </a:t>
            </a:r>
            <a:r>
              <a:rPr sz="1200">
                <a:solidFill>
                  <a:srgbClr val="5C5C5C"/>
                </a:solidFill>
                <a:cs typeface="Verdana"/>
              </a:rPr>
              <a:t>steam</a:t>
            </a:r>
            <a:r>
              <a:rPr sz="1200" spc="-25">
                <a:solidFill>
                  <a:srgbClr val="5C5C5C"/>
                </a:solidFill>
                <a:cs typeface="Verdana"/>
              </a:rPr>
              <a:t> </a:t>
            </a:r>
            <a:r>
              <a:rPr lang="en-US" sz="1200" spc="-25">
                <a:solidFill>
                  <a:srgbClr val="5C5C5C"/>
                </a:solidFill>
                <a:cs typeface="Verdana"/>
              </a:rPr>
              <a:t>power</a:t>
            </a:r>
            <a:endParaRPr sz="1200"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01748" y="5165233"/>
            <a:ext cx="1703330" cy="323107"/>
            <a:chOff x="1025397" y="5086858"/>
            <a:chExt cx="1759585" cy="347980"/>
          </a:xfrm>
        </p:grpSpPr>
        <p:sp>
          <p:nvSpPr>
            <p:cNvPr id="19" name="object 19"/>
            <p:cNvSpPr/>
            <p:nvPr/>
          </p:nvSpPr>
          <p:spPr>
            <a:xfrm>
              <a:off x="1035557" y="5150358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19" h="274320">
                  <a:moveTo>
                    <a:pt x="137160" y="0"/>
                  </a:moveTo>
                  <a:lnTo>
                    <a:pt x="93805" y="6998"/>
                  </a:lnTo>
                  <a:lnTo>
                    <a:pt x="56153" y="26481"/>
                  </a:lnTo>
                  <a:lnTo>
                    <a:pt x="26462" y="56180"/>
                  </a:lnTo>
                  <a:lnTo>
                    <a:pt x="6992" y="93829"/>
                  </a:lnTo>
                  <a:lnTo>
                    <a:pt x="0" y="137160"/>
                  </a:lnTo>
                  <a:lnTo>
                    <a:pt x="6992" y="180490"/>
                  </a:lnTo>
                  <a:lnTo>
                    <a:pt x="26462" y="218139"/>
                  </a:lnTo>
                  <a:lnTo>
                    <a:pt x="56153" y="247838"/>
                  </a:lnTo>
                  <a:lnTo>
                    <a:pt x="93805" y="267321"/>
                  </a:lnTo>
                  <a:lnTo>
                    <a:pt x="137160" y="274320"/>
                  </a:lnTo>
                  <a:lnTo>
                    <a:pt x="180514" y="267321"/>
                  </a:lnTo>
                  <a:lnTo>
                    <a:pt x="218166" y="247838"/>
                  </a:lnTo>
                  <a:lnTo>
                    <a:pt x="247857" y="218139"/>
                  </a:lnTo>
                  <a:lnTo>
                    <a:pt x="267327" y="180490"/>
                  </a:lnTo>
                  <a:lnTo>
                    <a:pt x="274320" y="137160"/>
                  </a:lnTo>
                  <a:lnTo>
                    <a:pt x="267327" y="93829"/>
                  </a:lnTo>
                  <a:lnTo>
                    <a:pt x="247857" y="56180"/>
                  </a:lnTo>
                  <a:lnTo>
                    <a:pt x="218166" y="26481"/>
                  </a:lnTo>
                  <a:lnTo>
                    <a:pt x="180514" y="6998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5557" y="5150358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19" h="274320">
                  <a:moveTo>
                    <a:pt x="0" y="137160"/>
                  </a:moveTo>
                  <a:lnTo>
                    <a:pt x="6992" y="93829"/>
                  </a:lnTo>
                  <a:lnTo>
                    <a:pt x="26462" y="56180"/>
                  </a:lnTo>
                  <a:lnTo>
                    <a:pt x="56153" y="26481"/>
                  </a:lnTo>
                  <a:lnTo>
                    <a:pt x="93805" y="6998"/>
                  </a:lnTo>
                  <a:lnTo>
                    <a:pt x="137160" y="0"/>
                  </a:lnTo>
                  <a:lnTo>
                    <a:pt x="180514" y="6998"/>
                  </a:lnTo>
                  <a:lnTo>
                    <a:pt x="218166" y="26481"/>
                  </a:lnTo>
                  <a:lnTo>
                    <a:pt x="247857" y="56180"/>
                  </a:lnTo>
                  <a:lnTo>
                    <a:pt x="267327" y="93829"/>
                  </a:lnTo>
                  <a:lnTo>
                    <a:pt x="274320" y="137160"/>
                  </a:lnTo>
                  <a:lnTo>
                    <a:pt x="267327" y="180490"/>
                  </a:lnTo>
                  <a:lnTo>
                    <a:pt x="247857" y="218139"/>
                  </a:lnTo>
                  <a:lnTo>
                    <a:pt x="218166" y="247838"/>
                  </a:lnTo>
                  <a:lnTo>
                    <a:pt x="180514" y="267321"/>
                  </a:lnTo>
                  <a:lnTo>
                    <a:pt x="137160" y="274320"/>
                  </a:lnTo>
                  <a:lnTo>
                    <a:pt x="93805" y="267321"/>
                  </a:lnTo>
                  <a:lnTo>
                    <a:pt x="56153" y="247838"/>
                  </a:lnTo>
                  <a:lnTo>
                    <a:pt x="26462" y="218139"/>
                  </a:lnTo>
                  <a:lnTo>
                    <a:pt x="6992" y="180490"/>
                  </a:lnTo>
                  <a:lnTo>
                    <a:pt x="0" y="13716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00122" y="5097018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19" h="274320">
                  <a:moveTo>
                    <a:pt x="137160" y="0"/>
                  </a:moveTo>
                  <a:lnTo>
                    <a:pt x="93829" y="6998"/>
                  </a:lnTo>
                  <a:lnTo>
                    <a:pt x="56180" y="26481"/>
                  </a:lnTo>
                  <a:lnTo>
                    <a:pt x="26481" y="56180"/>
                  </a:lnTo>
                  <a:lnTo>
                    <a:pt x="6998" y="93829"/>
                  </a:lnTo>
                  <a:lnTo>
                    <a:pt x="0" y="137159"/>
                  </a:lnTo>
                  <a:lnTo>
                    <a:pt x="6998" y="180490"/>
                  </a:lnTo>
                  <a:lnTo>
                    <a:pt x="26481" y="218139"/>
                  </a:lnTo>
                  <a:lnTo>
                    <a:pt x="56180" y="247838"/>
                  </a:lnTo>
                  <a:lnTo>
                    <a:pt x="93829" y="267321"/>
                  </a:lnTo>
                  <a:lnTo>
                    <a:pt x="137160" y="274319"/>
                  </a:lnTo>
                  <a:lnTo>
                    <a:pt x="180490" y="267321"/>
                  </a:lnTo>
                  <a:lnTo>
                    <a:pt x="218139" y="247838"/>
                  </a:lnTo>
                  <a:lnTo>
                    <a:pt x="247838" y="218139"/>
                  </a:lnTo>
                  <a:lnTo>
                    <a:pt x="267321" y="180490"/>
                  </a:lnTo>
                  <a:lnTo>
                    <a:pt x="274320" y="137159"/>
                  </a:lnTo>
                  <a:lnTo>
                    <a:pt x="267321" y="93829"/>
                  </a:lnTo>
                  <a:lnTo>
                    <a:pt x="247838" y="56180"/>
                  </a:lnTo>
                  <a:lnTo>
                    <a:pt x="218139" y="26481"/>
                  </a:lnTo>
                  <a:lnTo>
                    <a:pt x="180490" y="6998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00122" y="5097018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19" h="274320">
                  <a:moveTo>
                    <a:pt x="0" y="137159"/>
                  </a:moveTo>
                  <a:lnTo>
                    <a:pt x="6998" y="93829"/>
                  </a:lnTo>
                  <a:lnTo>
                    <a:pt x="26481" y="56180"/>
                  </a:lnTo>
                  <a:lnTo>
                    <a:pt x="56180" y="26481"/>
                  </a:lnTo>
                  <a:lnTo>
                    <a:pt x="93829" y="6998"/>
                  </a:lnTo>
                  <a:lnTo>
                    <a:pt x="137160" y="0"/>
                  </a:lnTo>
                  <a:lnTo>
                    <a:pt x="180490" y="6998"/>
                  </a:lnTo>
                  <a:lnTo>
                    <a:pt x="218139" y="26481"/>
                  </a:lnTo>
                  <a:lnTo>
                    <a:pt x="247838" y="56180"/>
                  </a:lnTo>
                  <a:lnTo>
                    <a:pt x="267321" y="93829"/>
                  </a:lnTo>
                  <a:lnTo>
                    <a:pt x="274320" y="137159"/>
                  </a:lnTo>
                  <a:lnTo>
                    <a:pt x="267321" y="180490"/>
                  </a:lnTo>
                  <a:lnTo>
                    <a:pt x="247838" y="218139"/>
                  </a:lnTo>
                  <a:lnTo>
                    <a:pt x="218139" y="247838"/>
                  </a:lnTo>
                  <a:lnTo>
                    <a:pt x="180490" y="267321"/>
                  </a:lnTo>
                  <a:lnTo>
                    <a:pt x="137160" y="274319"/>
                  </a:lnTo>
                  <a:lnTo>
                    <a:pt x="93829" y="267321"/>
                  </a:lnTo>
                  <a:lnTo>
                    <a:pt x="56180" y="247838"/>
                  </a:lnTo>
                  <a:lnTo>
                    <a:pt x="26481" y="218139"/>
                  </a:lnTo>
                  <a:lnTo>
                    <a:pt x="6998" y="180490"/>
                  </a:lnTo>
                  <a:lnTo>
                    <a:pt x="0" y="13715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243709" y="1945086"/>
            <a:ext cx="1421036" cy="178510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0"/>
              </a:spcBef>
            </a:pPr>
            <a:r>
              <a:rPr sz="2000" b="1" spc="-37" baseline="-15873">
                <a:solidFill>
                  <a:srgbClr val="EC8A2C"/>
                </a:solidFill>
                <a:cs typeface="Calibri"/>
              </a:rPr>
              <a:t>2</a:t>
            </a:r>
            <a:r>
              <a:rPr lang="en-US" sz="2000" b="1" spc="-37" baseline="30000">
                <a:solidFill>
                  <a:srgbClr val="EC8A2C"/>
                </a:solidFill>
                <a:cs typeface="Calibri"/>
              </a:rPr>
              <a:t>nd</a:t>
            </a:r>
            <a:r>
              <a:rPr lang="en-US" sz="2000" b="1" spc="-37" baseline="-15873">
                <a:solidFill>
                  <a:srgbClr val="EC8A2C"/>
                </a:solidFill>
                <a:cs typeface="Calibri"/>
              </a:rPr>
              <a:t> </a:t>
            </a:r>
            <a:endParaRPr sz="2000" b="1">
              <a:solidFill>
                <a:srgbClr val="EC8A2C"/>
              </a:solidFill>
              <a:cs typeface="Calibri"/>
            </a:endParaRPr>
          </a:p>
          <a:p>
            <a:pPr marL="38100" marR="452120">
              <a:lnSpc>
                <a:spcPct val="100000"/>
              </a:lnSpc>
              <a:spcBef>
                <a:spcPts val="420"/>
              </a:spcBef>
            </a:pPr>
            <a:r>
              <a:rPr sz="1600" b="1" spc="-10">
                <a:solidFill>
                  <a:srgbClr val="EC8A2C"/>
                </a:solidFill>
                <a:cs typeface="Calibri"/>
              </a:rPr>
              <a:t>Industrial Revolution</a:t>
            </a:r>
            <a:endParaRPr sz="1600" b="1">
              <a:solidFill>
                <a:srgbClr val="EC8A2C"/>
              </a:solidFill>
              <a:cs typeface="Calibri"/>
            </a:endParaRPr>
          </a:p>
          <a:p>
            <a:pPr marL="163195" marR="142240" indent="-12573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164465" algn="l"/>
              </a:tabLst>
            </a:pPr>
            <a:r>
              <a:rPr sz="1200">
                <a:solidFill>
                  <a:srgbClr val="5C5C5C"/>
                </a:solidFill>
                <a:cs typeface="Verdana"/>
              </a:rPr>
              <a:t>1870:</a:t>
            </a:r>
            <a:r>
              <a:rPr lang="en-US" sz="1200">
                <a:solidFill>
                  <a:srgbClr val="5C5C5C"/>
                </a:solidFill>
                <a:cs typeface="Verdana"/>
              </a:rPr>
              <a:t>assembly</a:t>
            </a:r>
            <a:r>
              <a:rPr lang="en-US" sz="1200" spc="-50">
                <a:solidFill>
                  <a:srgbClr val="5C5C5C"/>
                </a:solidFill>
                <a:cs typeface="Verdana"/>
              </a:rPr>
              <a:t> </a:t>
            </a:r>
            <a:r>
              <a:rPr sz="1200" spc="-10">
                <a:solidFill>
                  <a:srgbClr val="5C5C5C"/>
                </a:solidFill>
                <a:cs typeface="Verdana"/>
              </a:rPr>
              <a:t>	</a:t>
            </a:r>
            <a:r>
              <a:rPr sz="1200" spc="-20">
                <a:solidFill>
                  <a:srgbClr val="5C5C5C"/>
                </a:solidFill>
                <a:cs typeface="Verdana"/>
              </a:rPr>
              <a:t>line</a:t>
            </a:r>
            <a:endParaRPr sz="1200">
              <a:cs typeface="Verdana"/>
            </a:endParaRPr>
          </a:p>
          <a:p>
            <a:pPr marL="163195" marR="30480" indent="-12573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64465" algn="l"/>
              </a:tabLst>
            </a:pPr>
            <a:r>
              <a:rPr sz="1200" spc="-10">
                <a:solidFill>
                  <a:srgbClr val="5C5C5C"/>
                </a:solidFill>
                <a:cs typeface="Verdana"/>
              </a:rPr>
              <a:t> production 	</a:t>
            </a:r>
            <a:r>
              <a:rPr sz="1200">
                <a:solidFill>
                  <a:srgbClr val="5C5C5C"/>
                </a:solidFill>
                <a:cs typeface="Verdana"/>
              </a:rPr>
              <a:t>driven</a:t>
            </a:r>
            <a:r>
              <a:rPr sz="1200" spc="-85">
                <a:solidFill>
                  <a:srgbClr val="5C5C5C"/>
                </a:solidFill>
                <a:cs typeface="Verdana"/>
              </a:rPr>
              <a:t> </a:t>
            </a:r>
            <a:r>
              <a:rPr sz="1200" spc="-25">
                <a:solidFill>
                  <a:srgbClr val="5C5C5C"/>
                </a:solidFill>
                <a:cs typeface="Verdana"/>
              </a:rPr>
              <a:t>by</a:t>
            </a:r>
            <a:r>
              <a:rPr lang="en-US" sz="1200" spc="-25">
                <a:solidFill>
                  <a:srgbClr val="5C5C5C"/>
                </a:solidFill>
                <a:cs typeface="Verdana"/>
              </a:rPr>
              <a:t> </a:t>
            </a:r>
            <a:r>
              <a:rPr sz="1200" spc="-10">
                <a:solidFill>
                  <a:srgbClr val="5C5C5C"/>
                </a:solidFill>
                <a:cs typeface="Verdana"/>
              </a:rPr>
              <a:t>electricity</a:t>
            </a:r>
            <a:endParaRPr sz="1200"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70545" y="1947671"/>
            <a:ext cx="1658973" cy="2339102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0"/>
              </a:spcBef>
            </a:pPr>
            <a:r>
              <a:rPr sz="2000" b="1" spc="-37" baseline="-15873">
                <a:solidFill>
                  <a:srgbClr val="EC8A2C"/>
                </a:solidFill>
                <a:cs typeface="Calibri"/>
              </a:rPr>
              <a:t>3</a:t>
            </a:r>
            <a:r>
              <a:rPr lang="en-US" sz="2000" b="1" spc="-37" baseline="30000">
                <a:solidFill>
                  <a:srgbClr val="EC8A2C"/>
                </a:solidFill>
                <a:cs typeface="Calibri"/>
              </a:rPr>
              <a:t>rd</a:t>
            </a:r>
            <a:r>
              <a:rPr lang="en-US" sz="2000" b="1" spc="-37" baseline="-15873">
                <a:solidFill>
                  <a:srgbClr val="EC8A2C"/>
                </a:solidFill>
                <a:cs typeface="Calibri"/>
              </a:rPr>
              <a:t> </a:t>
            </a:r>
            <a:endParaRPr sz="2000">
              <a:solidFill>
                <a:srgbClr val="EC8A2C"/>
              </a:solidFill>
              <a:cs typeface="Calibri"/>
            </a:endParaRPr>
          </a:p>
          <a:p>
            <a:pPr marL="38100" marR="662940">
              <a:lnSpc>
                <a:spcPct val="100000"/>
              </a:lnSpc>
              <a:spcBef>
                <a:spcPts val="420"/>
              </a:spcBef>
            </a:pPr>
            <a:r>
              <a:rPr sz="1600" b="1" spc="-10">
                <a:solidFill>
                  <a:srgbClr val="EC8A2C"/>
                </a:solidFill>
                <a:cs typeface="Calibri"/>
              </a:rPr>
              <a:t>Industrial Revolution</a:t>
            </a:r>
            <a:endParaRPr sz="1600">
              <a:solidFill>
                <a:srgbClr val="EC8A2C"/>
              </a:solidFill>
              <a:cs typeface="Calibri"/>
            </a:endParaRPr>
          </a:p>
          <a:p>
            <a:pPr marL="163195" marR="30480" indent="-12573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164465" algn="l"/>
              </a:tabLst>
            </a:pPr>
            <a:r>
              <a:rPr sz="1200">
                <a:solidFill>
                  <a:srgbClr val="5C5C5C"/>
                </a:solidFill>
                <a:cs typeface="Verdana"/>
              </a:rPr>
              <a:t>1969:</a:t>
            </a:r>
            <a:r>
              <a:rPr sz="1200" spc="-50">
                <a:solidFill>
                  <a:srgbClr val="5C5C5C"/>
                </a:solidFill>
                <a:cs typeface="Verdana"/>
              </a:rPr>
              <a:t> </a:t>
            </a:r>
            <a:r>
              <a:rPr sz="1200" spc="-10">
                <a:solidFill>
                  <a:srgbClr val="5C5C5C"/>
                </a:solidFill>
                <a:cs typeface="Verdana"/>
              </a:rPr>
              <a:t>First 	programmable 	</a:t>
            </a:r>
            <a:r>
              <a:rPr sz="1200">
                <a:solidFill>
                  <a:srgbClr val="5C5C5C"/>
                </a:solidFill>
                <a:cs typeface="Verdana"/>
              </a:rPr>
              <a:t>logic</a:t>
            </a:r>
            <a:r>
              <a:rPr sz="1200" spc="-60">
                <a:solidFill>
                  <a:srgbClr val="5C5C5C"/>
                </a:solidFill>
                <a:cs typeface="Verdana"/>
              </a:rPr>
              <a:t> </a:t>
            </a:r>
            <a:r>
              <a:rPr sz="1200" spc="-10">
                <a:solidFill>
                  <a:srgbClr val="5C5C5C"/>
                </a:solidFill>
                <a:cs typeface="Verdana"/>
              </a:rPr>
              <a:t>control 	system</a:t>
            </a:r>
            <a:endParaRPr sz="1200">
              <a:cs typeface="Verdana"/>
            </a:endParaRPr>
          </a:p>
          <a:p>
            <a:pPr marL="163195" marR="127000" indent="-125730">
              <a:spcBef>
                <a:spcPts val="605"/>
              </a:spcBef>
              <a:buFont typeface="Arial"/>
              <a:buChar char="•"/>
              <a:tabLst>
                <a:tab pos="164465" algn="l"/>
              </a:tabLst>
            </a:pPr>
            <a:r>
              <a:rPr sz="1200">
                <a:solidFill>
                  <a:srgbClr val="5C5C5C"/>
                </a:solidFill>
                <a:cs typeface="Verdana"/>
              </a:rPr>
              <a:t>Application</a:t>
            </a:r>
            <a:r>
              <a:rPr sz="1200" spc="-100">
                <a:solidFill>
                  <a:srgbClr val="5C5C5C"/>
                </a:solidFill>
                <a:cs typeface="Verdana"/>
              </a:rPr>
              <a:t> </a:t>
            </a:r>
            <a:r>
              <a:rPr sz="1200" spc="-25">
                <a:solidFill>
                  <a:srgbClr val="5C5C5C"/>
                </a:solidFill>
                <a:cs typeface="Verdana"/>
              </a:rPr>
              <a:t>of 	</a:t>
            </a:r>
            <a:r>
              <a:rPr sz="1200" spc="-10">
                <a:solidFill>
                  <a:srgbClr val="5C5C5C"/>
                </a:solidFill>
                <a:cs typeface="Verdana"/>
              </a:rPr>
              <a:t>electronics</a:t>
            </a:r>
            <a:r>
              <a:rPr lang="en-US" sz="1200" spc="-10">
                <a:solidFill>
                  <a:srgbClr val="5C5C5C"/>
                </a:solidFill>
                <a:cs typeface="Verdana"/>
              </a:rPr>
              <a:t> </a:t>
            </a:r>
            <a:r>
              <a:rPr sz="1200">
                <a:solidFill>
                  <a:srgbClr val="5C5C5C"/>
                </a:solidFill>
                <a:cs typeface="Verdana"/>
              </a:rPr>
              <a:t>and</a:t>
            </a:r>
            <a:r>
              <a:rPr sz="1200" spc="-25">
                <a:solidFill>
                  <a:srgbClr val="5C5C5C"/>
                </a:solidFill>
                <a:cs typeface="Verdana"/>
              </a:rPr>
              <a:t> </a:t>
            </a:r>
            <a:r>
              <a:rPr sz="1200">
                <a:solidFill>
                  <a:srgbClr val="5C5C5C"/>
                </a:solidFill>
                <a:cs typeface="Verdana"/>
              </a:rPr>
              <a:t>IT</a:t>
            </a:r>
            <a:r>
              <a:rPr sz="1200" spc="-15">
                <a:solidFill>
                  <a:srgbClr val="5C5C5C"/>
                </a:solidFill>
                <a:cs typeface="Verdana"/>
              </a:rPr>
              <a:t> </a:t>
            </a:r>
            <a:r>
              <a:rPr sz="1200" spc="-25">
                <a:solidFill>
                  <a:srgbClr val="5C5C5C"/>
                </a:solidFill>
                <a:cs typeface="Verdana"/>
              </a:rPr>
              <a:t>to </a:t>
            </a:r>
            <a:r>
              <a:rPr lang="en-US" sz="1200" spc="-10">
                <a:solidFill>
                  <a:srgbClr val="5C5C5C"/>
                </a:solidFill>
                <a:cs typeface="Verdana"/>
              </a:rPr>
              <a:t>automate production</a:t>
            </a:r>
            <a:endParaRPr lang="en-US" sz="1200"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882964" y="5100139"/>
            <a:ext cx="285220" cy="273580"/>
            <a:chOff x="4001770" y="5016753"/>
            <a:chExt cx="294640" cy="294640"/>
          </a:xfrm>
        </p:grpSpPr>
        <p:sp>
          <p:nvSpPr>
            <p:cNvPr id="27" name="object 27"/>
            <p:cNvSpPr/>
            <p:nvPr/>
          </p:nvSpPr>
          <p:spPr>
            <a:xfrm>
              <a:off x="4011930" y="5026913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160" y="0"/>
                  </a:moveTo>
                  <a:lnTo>
                    <a:pt x="93829" y="6998"/>
                  </a:lnTo>
                  <a:lnTo>
                    <a:pt x="56180" y="26481"/>
                  </a:lnTo>
                  <a:lnTo>
                    <a:pt x="26481" y="56180"/>
                  </a:lnTo>
                  <a:lnTo>
                    <a:pt x="6998" y="93829"/>
                  </a:lnTo>
                  <a:lnTo>
                    <a:pt x="0" y="137160"/>
                  </a:lnTo>
                  <a:lnTo>
                    <a:pt x="6998" y="180490"/>
                  </a:lnTo>
                  <a:lnTo>
                    <a:pt x="26481" y="218139"/>
                  </a:lnTo>
                  <a:lnTo>
                    <a:pt x="56180" y="247838"/>
                  </a:lnTo>
                  <a:lnTo>
                    <a:pt x="93829" y="267321"/>
                  </a:lnTo>
                  <a:lnTo>
                    <a:pt x="137160" y="274320"/>
                  </a:lnTo>
                  <a:lnTo>
                    <a:pt x="180490" y="267321"/>
                  </a:lnTo>
                  <a:lnTo>
                    <a:pt x="218139" y="247838"/>
                  </a:lnTo>
                  <a:lnTo>
                    <a:pt x="247838" y="218139"/>
                  </a:lnTo>
                  <a:lnTo>
                    <a:pt x="267321" y="180490"/>
                  </a:lnTo>
                  <a:lnTo>
                    <a:pt x="274320" y="137160"/>
                  </a:lnTo>
                  <a:lnTo>
                    <a:pt x="267321" y="93829"/>
                  </a:lnTo>
                  <a:lnTo>
                    <a:pt x="247838" y="56180"/>
                  </a:lnTo>
                  <a:lnTo>
                    <a:pt x="218139" y="26481"/>
                  </a:lnTo>
                  <a:lnTo>
                    <a:pt x="180490" y="6998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11930" y="5026913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0" y="137160"/>
                  </a:moveTo>
                  <a:lnTo>
                    <a:pt x="6998" y="93829"/>
                  </a:lnTo>
                  <a:lnTo>
                    <a:pt x="26481" y="56180"/>
                  </a:lnTo>
                  <a:lnTo>
                    <a:pt x="56180" y="26481"/>
                  </a:lnTo>
                  <a:lnTo>
                    <a:pt x="93829" y="6998"/>
                  </a:lnTo>
                  <a:lnTo>
                    <a:pt x="137160" y="0"/>
                  </a:lnTo>
                  <a:lnTo>
                    <a:pt x="180490" y="6998"/>
                  </a:lnTo>
                  <a:lnTo>
                    <a:pt x="218139" y="26481"/>
                  </a:lnTo>
                  <a:lnTo>
                    <a:pt x="247838" y="56180"/>
                  </a:lnTo>
                  <a:lnTo>
                    <a:pt x="267321" y="93829"/>
                  </a:lnTo>
                  <a:lnTo>
                    <a:pt x="274320" y="137160"/>
                  </a:lnTo>
                  <a:lnTo>
                    <a:pt x="267321" y="180490"/>
                  </a:lnTo>
                  <a:lnTo>
                    <a:pt x="247838" y="218139"/>
                  </a:lnTo>
                  <a:lnTo>
                    <a:pt x="218139" y="247838"/>
                  </a:lnTo>
                  <a:lnTo>
                    <a:pt x="180490" y="267321"/>
                  </a:lnTo>
                  <a:lnTo>
                    <a:pt x="137160" y="274320"/>
                  </a:lnTo>
                  <a:lnTo>
                    <a:pt x="93829" y="267321"/>
                  </a:lnTo>
                  <a:lnTo>
                    <a:pt x="56180" y="247838"/>
                  </a:lnTo>
                  <a:lnTo>
                    <a:pt x="26481" y="218139"/>
                  </a:lnTo>
                  <a:lnTo>
                    <a:pt x="6998" y="180490"/>
                  </a:lnTo>
                  <a:lnTo>
                    <a:pt x="0" y="13716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133507" y="4580338"/>
            <a:ext cx="821851" cy="211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0">
                <a:solidFill>
                  <a:srgbClr val="5C5C5C"/>
                </a:solidFill>
                <a:cs typeface="Verdana"/>
              </a:rPr>
              <a:t>Systems</a:t>
            </a:r>
            <a:endParaRPr sz="1400" b="1"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504293" y="4814295"/>
            <a:ext cx="285220" cy="273580"/>
            <a:chOff x="5676646" y="4708905"/>
            <a:chExt cx="294640" cy="294640"/>
          </a:xfrm>
        </p:grpSpPr>
        <p:sp>
          <p:nvSpPr>
            <p:cNvPr id="31" name="object 31"/>
            <p:cNvSpPr/>
            <p:nvPr/>
          </p:nvSpPr>
          <p:spPr>
            <a:xfrm>
              <a:off x="5686806" y="4719065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160" y="0"/>
                  </a:moveTo>
                  <a:lnTo>
                    <a:pt x="93829" y="6998"/>
                  </a:lnTo>
                  <a:lnTo>
                    <a:pt x="56180" y="26481"/>
                  </a:lnTo>
                  <a:lnTo>
                    <a:pt x="26481" y="56180"/>
                  </a:lnTo>
                  <a:lnTo>
                    <a:pt x="6998" y="93829"/>
                  </a:lnTo>
                  <a:lnTo>
                    <a:pt x="0" y="137160"/>
                  </a:lnTo>
                  <a:lnTo>
                    <a:pt x="6998" y="180490"/>
                  </a:lnTo>
                  <a:lnTo>
                    <a:pt x="26481" y="218139"/>
                  </a:lnTo>
                  <a:lnTo>
                    <a:pt x="56180" y="247838"/>
                  </a:lnTo>
                  <a:lnTo>
                    <a:pt x="93829" y="267321"/>
                  </a:lnTo>
                  <a:lnTo>
                    <a:pt x="137160" y="274320"/>
                  </a:lnTo>
                  <a:lnTo>
                    <a:pt x="180490" y="267321"/>
                  </a:lnTo>
                  <a:lnTo>
                    <a:pt x="218139" y="247838"/>
                  </a:lnTo>
                  <a:lnTo>
                    <a:pt x="247838" y="218139"/>
                  </a:lnTo>
                  <a:lnTo>
                    <a:pt x="267321" y="180490"/>
                  </a:lnTo>
                  <a:lnTo>
                    <a:pt x="274320" y="137160"/>
                  </a:lnTo>
                  <a:lnTo>
                    <a:pt x="267321" y="93829"/>
                  </a:lnTo>
                  <a:lnTo>
                    <a:pt x="247838" y="56180"/>
                  </a:lnTo>
                  <a:lnTo>
                    <a:pt x="218139" y="26481"/>
                  </a:lnTo>
                  <a:lnTo>
                    <a:pt x="180490" y="6998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86806" y="4719065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0" y="137160"/>
                  </a:moveTo>
                  <a:lnTo>
                    <a:pt x="6998" y="93829"/>
                  </a:lnTo>
                  <a:lnTo>
                    <a:pt x="26481" y="56180"/>
                  </a:lnTo>
                  <a:lnTo>
                    <a:pt x="56180" y="26481"/>
                  </a:lnTo>
                  <a:lnTo>
                    <a:pt x="93829" y="6998"/>
                  </a:lnTo>
                  <a:lnTo>
                    <a:pt x="137160" y="0"/>
                  </a:lnTo>
                  <a:lnTo>
                    <a:pt x="180490" y="6998"/>
                  </a:lnTo>
                  <a:lnTo>
                    <a:pt x="218139" y="26481"/>
                  </a:lnTo>
                  <a:lnTo>
                    <a:pt x="247838" y="56180"/>
                  </a:lnTo>
                  <a:lnTo>
                    <a:pt x="267321" y="93829"/>
                  </a:lnTo>
                  <a:lnTo>
                    <a:pt x="274320" y="137160"/>
                  </a:lnTo>
                  <a:lnTo>
                    <a:pt x="267321" y="180490"/>
                  </a:lnTo>
                  <a:lnTo>
                    <a:pt x="247838" y="218139"/>
                  </a:lnTo>
                  <a:lnTo>
                    <a:pt x="218139" y="247838"/>
                  </a:lnTo>
                  <a:lnTo>
                    <a:pt x="180490" y="267321"/>
                  </a:lnTo>
                  <a:lnTo>
                    <a:pt x="137160" y="274320"/>
                  </a:lnTo>
                  <a:lnTo>
                    <a:pt x="93829" y="267321"/>
                  </a:lnTo>
                  <a:lnTo>
                    <a:pt x="56180" y="247838"/>
                  </a:lnTo>
                  <a:lnTo>
                    <a:pt x="26481" y="218139"/>
                  </a:lnTo>
                  <a:lnTo>
                    <a:pt x="6998" y="180490"/>
                  </a:lnTo>
                  <a:lnTo>
                    <a:pt x="0" y="13716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905322" y="3988250"/>
            <a:ext cx="565523" cy="4203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0"/>
              </a:spcBef>
            </a:pPr>
            <a:r>
              <a:rPr sz="1400" b="1" spc="50">
                <a:solidFill>
                  <a:srgbClr val="5C5C5C"/>
                </a:solidFill>
                <a:cs typeface="Verdana"/>
              </a:rPr>
              <a:t>Early </a:t>
            </a:r>
            <a:r>
              <a:rPr sz="1400" b="1" spc="45">
                <a:solidFill>
                  <a:srgbClr val="5C5C5C"/>
                </a:solidFill>
                <a:cs typeface="Verdana"/>
              </a:rPr>
              <a:t>Stage</a:t>
            </a:r>
            <a:endParaRPr sz="1400" b="1"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13982" y="4384468"/>
            <a:ext cx="1134733" cy="211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76275" algn="l"/>
              </a:tabLst>
            </a:pPr>
            <a:r>
              <a:rPr sz="1400" spc="25">
                <a:solidFill>
                  <a:srgbClr val="5C5C5C"/>
                </a:solidFill>
                <a:cs typeface="Verdana"/>
              </a:rPr>
              <a:t>BPM</a:t>
            </a:r>
            <a:r>
              <a:rPr sz="1400">
                <a:solidFill>
                  <a:srgbClr val="5C5C5C"/>
                </a:solidFill>
                <a:cs typeface="Verdana"/>
              </a:rPr>
              <a:t>	</a:t>
            </a:r>
            <a:r>
              <a:rPr sz="1400" spc="30">
                <a:solidFill>
                  <a:srgbClr val="5C5C5C"/>
                </a:solidFill>
                <a:cs typeface="Verdana"/>
              </a:rPr>
              <a:t>RPA</a:t>
            </a:r>
            <a:r>
              <a:rPr sz="1350" spc="44" baseline="24691">
                <a:solidFill>
                  <a:srgbClr val="5C5C5C"/>
                </a:solidFill>
                <a:cs typeface="Verdana"/>
              </a:rPr>
              <a:t>1</a:t>
            </a:r>
            <a:endParaRPr sz="1350" baseline="24691"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079650" y="4620431"/>
            <a:ext cx="285220" cy="273580"/>
            <a:chOff x="6271005" y="4500117"/>
            <a:chExt cx="294640" cy="294640"/>
          </a:xfrm>
        </p:grpSpPr>
        <p:sp>
          <p:nvSpPr>
            <p:cNvPr id="36" name="object 36"/>
            <p:cNvSpPr/>
            <p:nvPr/>
          </p:nvSpPr>
          <p:spPr>
            <a:xfrm>
              <a:off x="6281165" y="451027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160" y="0"/>
                  </a:moveTo>
                  <a:lnTo>
                    <a:pt x="93829" y="6998"/>
                  </a:lnTo>
                  <a:lnTo>
                    <a:pt x="56180" y="26481"/>
                  </a:lnTo>
                  <a:lnTo>
                    <a:pt x="26481" y="56180"/>
                  </a:lnTo>
                  <a:lnTo>
                    <a:pt x="6998" y="93829"/>
                  </a:lnTo>
                  <a:lnTo>
                    <a:pt x="0" y="137160"/>
                  </a:lnTo>
                  <a:lnTo>
                    <a:pt x="6998" y="180490"/>
                  </a:lnTo>
                  <a:lnTo>
                    <a:pt x="26481" y="218139"/>
                  </a:lnTo>
                  <a:lnTo>
                    <a:pt x="56180" y="247838"/>
                  </a:lnTo>
                  <a:lnTo>
                    <a:pt x="93829" y="267321"/>
                  </a:lnTo>
                  <a:lnTo>
                    <a:pt x="137160" y="274320"/>
                  </a:lnTo>
                  <a:lnTo>
                    <a:pt x="180490" y="267321"/>
                  </a:lnTo>
                  <a:lnTo>
                    <a:pt x="218139" y="247838"/>
                  </a:lnTo>
                  <a:lnTo>
                    <a:pt x="247838" y="218139"/>
                  </a:lnTo>
                  <a:lnTo>
                    <a:pt x="267321" y="180490"/>
                  </a:lnTo>
                  <a:lnTo>
                    <a:pt x="274320" y="137160"/>
                  </a:lnTo>
                  <a:lnTo>
                    <a:pt x="267321" y="93829"/>
                  </a:lnTo>
                  <a:lnTo>
                    <a:pt x="247838" y="56180"/>
                  </a:lnTo>
                  <a:lnTo>
                    <a:pt x="218139" y="26481"/>
                  </a:lnTo>
                  <a:lnTo>
                    <a:pt x="180490" y="6998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81165" y="451027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0" y="137160"/>
                  </a:moveTo>
                  <a:lnTo>
                    <a:pt x="6998" y="93829"/>
                  </a:lnTo>
                  <a:lnTo>
                    <a:pt x="26481" y="56180"/>
                  </a:lnTo>
                  <a:lnTo>
                    <a:pt x="56180" y="26481"/>
                  </a:lnTo>
                  <a:lnTo>
                    <a:pt x="93829" y="6998"/>
                  </a:lnTo>
                  <a:lnTo>
                    <a:pt x="137160" y="0"/>
                  </a:lnTo>
                  <a:lnTo>
                    <a:pt x="180490" y="6998"/>
                  </a:lnTo>
                  <a:lnTo>
                    <a:pt x="218139" y="26481"/>
                  </a:lnTo>
                  <a:lnTo>
                    <a:pt x="247838" y="56180"/>
                  </a:lnTo>
                  <a:lnTo>
                    <a:pt x="267321" y="93829"/>
                  </a:lnTo>
                  <a:lnTo>
                    <a:pt x="274320" y="137160"/>
                  </a:lnTo>
                  <a:lnTo>
                    <a:pt x="267321" y="180490"/>
                  </a:lnTo>
                  <a:lnTo>
                    <a:pt x="247838" y="218139"/>
                  </a:lnTo>
                  <a:lnTo>
                    <a:pt x="218139" y="247838"/>
                  </a:lnTo>
                  <a:lnTo>
                    <a:pt x="180490" y="267321"/>
                  </a:lnTo>
                  <a:lnTo>
                    <a:pt x="137160" y="274320"/>
                  </a:lnTo>
                  <a:lnTo>
                    <a:pt x="93829" y="267321"/>
                  </a:lnTo>
                  <a:lnTo>
                    <a:pt x="56180" y="247838"/>
                  </a:lnTo>
                  <a:lnTo>
                    <a:pt x="26481" y="218139"/>
                  </a:lnTo>
                  <a:lnTo>
                    <a:pt x="6998" y="180490"/>
                  </a:lnTo>
                  <a:lnTo>
                    <a:pt x="0" y="13716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493342" y="3699576"/>
            <a:ext cx="917129" cy="4125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b="1" spc="50">
                <a:solidFill>
                  <a:srgbClr val="5C5C5C"/>
                </a:solidFill>
                <a:cs typeface="Verdana"/>
              </a:rPr>
              <a:t>Early </a:t>
            </a:r>
            <a:r>
              <a:rPr sz="1400" b="1" spc="45">
                <a:solidFill>
                  <a:srgbClr val="5C5C5C"/>
                </a:solidFill>
                <a:cs typeface="Verdana"/>
              </a:rPr>
              <a:t>Stage </a:t>
            </a:r>
            <a:r>
              <a:rPr sz="1400" b="1" spc="55">
                <a:solidFill>
                  <a:srgbClr val="5C5C5C"/>
                </a:solidFill>
                <a:cs typeface="Verdana"/>
              </a:rPr>
              <a:t>Cognitive</a:t>
            </a:r>
            <a:endParaRPr sz="1400" b="1">
              <a:cs typeface="Verdan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676645" y="2655054"/>
            <a:ext cx="2817286" cy="1960660"/>
            <a:chOff x="6887717" y="2383446"/>
            <a:chExt cx="2910332" cy="2111591"/>
          </a:xfrm>
        </p:grpSpPr>
        <p:sp>
          <p:nvSpPr>
            <p:cNvPr id="40" name="object 40"/>
            <p:cNvSpPr/>
            <p:nvPr/>
          </p:nvSpPr>
          <p:spPr>
            <a:xfrm>
              <a:off x="6887717" y="422071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160" y="0"/>
                  </a:moveTo>
                  <a:lnTo>
                    <a:pt x="93829" y="6998"/>
                  </a:lnTo>
                  <a:lnTo>
                    <a:pt x="56180" y="26481"/>
                  </a:lnTo>
                  <a:lnTo>
                    <a:pt x="26481" y="56180"/>
                  </a:lnTo>
                  <a:lnTo>
                    <a:pt x="6998" y="93829"/>
                  </a:lnTo>
                  <a:lnTo>
                    <a:pt x="0" y="137160"/>
                  </a:lnTo>
                  <a:lnTo>
                    <a:pt x="6998" y="180490"/>
                  </a:lnTo>
                  <a:lnTo>
                    <a:pt x="26481" y="218139"/>
                  </a:lnTo>
                  <a:lnTo>
                    <a:pt x="56180" y="247838"/>
                  </a:lnTo>
                  <a:lnTo>
                    <a:pt x="93829" y="267321"/>
                  </a:lnTo>
                  <a:lnTo>
                    <a:pt x="137160" y="274320"/>
                  </a:lnTo>
                  <a:lnTo>
                    <a:pt x="180490" y="267321"/>
                  </a:lnTo>
                  <a:lnTo>
                    <a:pt x="218139" y="247838"/>
                  </a:lnTo>
                  <a:lnTo>
                    <a:pt x="247838" y="218139"/>
                  </a:lnTo>
                  <a:lnTo>
                    <a:pt x="267321" y="180490"/>
                  </a:lnTo>
                  <a:lnTo>
                    <a:pt x="274320" y="137160"/>
                  </a:lnTo>
                  <a:lnTo>
                    <a:pt x="267321" y="93829"/>
                  </a:lnTo>
                  <a:lnTo>
                    <a:pt x="247838" y="56180"/>
                  </a:lnTo>
                  <a:lnTo>
                    <a:pt x="218139" y="26481"/>
                  </a:lnTo>
                  <a:lnTo>
                    <a:pt x="180490" y="6998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87717" y="422071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0" y="137160"/>
                  </a:moveTo>
                  <a:lnTo>
                    <a:pt x="6998" y="93829"/>
                  </a:lnTo>
                  <a:lnTo>
                    <a:pt x="26481" y="56180"/>
                  </a:lnTo>
                  <a:lnTo>
                    <a:pt x="56180" y="26481"/>
                  </a:lnTo>
                  <a:lnTo>
                    <a:pt x="93829" y="6998"/>
                  </a:lnTo>
                  <a:lnTo>
                    <a:pt x="137160" y="0"/>
                  </a:lnTo>
                  <a:lnTo>
                    <a:pt x="180490" y="6998"/>
                  </a:lnTo>
                  <a:lnTo>
                    <a:pt x="218139" y="26481"/>
                  </a:lnTo>
                  <a:lnTo>
                    <a:pt x="247838" y="56180"/>
                  </a:lnTo>
                  <a:lnTo>
                    <a:pt x="267321" y="93829"/>
                  </a:lnTo>
                  <a:lnTo>
                    <a:pt x="274320" y="137160"/>
                  </a:lnTo>
                  <a:lnTo>
                    <a:pt x="267321" y="180490"/>
                  </a:lnTo>
                  <a:lnTo>
                    <a:pt x="247838" y="218139"/>
                  </a:lnTo>
                  <a:lnTo>
                    <a:pt x="218139" y="247838"/>
                  </a:lnTo>
                  <a:lnTo>
                    <a:pt x="180490" y="267321"/>
                  </a:lnTo>
                  <a:lnTo>
                    <a:pt x="137160" y="274320"/>
                  </a:lnTo>
                  <a:lnTo>
                    <a:pt x="93829" y="267321"/>
                  </a:lnTo>
                  <a:lnTo>
                    <a:pt x="56180" y="247838"/>
                  </a:lnTo>
                  <a:lnTo>
                    <a:pt x="26481" y="218139"/>
                  </a:lnTo>
                  <a:lnTo>
                    <a:pt x="6998" y="180490"/>
                  </a:lnTo>
                  <a:lnTo>
                    <a:pt x="0" y="13716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01811" y="3156203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160" y="0"/>
                  </a:moveTo>
                  <a:lnTo>
                    <a:pt x="93829" y="6998"/>
                  </a:lnTo>
                  <a:lnTo>
                    <a:pt x="56180" y="26481"/>
                  </a:lnTo>
                  <a:lnTo>
                    <a:pt x="26481" y="56180"/>
                  </a:lnTo>
                  <a:lnTo>
                    <a:pt x="6998" y="93829"/>
                  </a:lnTo>
                  <a:lnTo>
                    <a:pt x="0" y="137160"/>
                  </a:lnTo>
                  <a:lnTo>
                    <a:pt x="6998" y="180490"/>
                  </a:lnTo>
                  <a:lnTo>
                    <a:pt x="26481" y="218139"/>
                  </a:lnTo>
                  <a:lnTo>
                    <a:pt x="56180" y="247838"/>
                  </a:lnTo>
                  <a:lnTo>
                    <a:pt x="93829" y="267321"/>
                  </a:lnTo>
                  <a:lnTo>
                    <a:pt x="137160" y="274320"/>
                  </a:lnTo>
                  <a:lnTo>
                    <a:pt x="180490" y="267321"/>
                  </a:lnTo>
                  <a:lnTo>
                    <a:pt x="218139" y="247838"/>
                  </a:lnTo>
                  <a:lnTo>
                    <a:pt x="247838" y="218139"/>
                  </a:lnTo>
                  <a:lnTo>
                    <a:pt x="267321" y="180490"/>
                  </a:lnTo>
                  <a:lnTo>
                    <a:pt x="274320" y="137160"/>
                  </a:lnTo>
                  <a:lnTo>
                    <a:pt x="267321" y="93829"/>
                  </a:lnTo>
                  <a:lnTo>
                    <a:pt x="247838" y="56180"/>
                  </a:lnTo>
                  <a:lnTo>
                    <a:pt x="218139" y="26481"/>
                  </a:lnTo>
                  <a:lnTo>
                    <a:pt x="180490" y="6998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23729" y="2383446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19">
                  <a:moveTo>
                    <a:pt x="137160" y="0"/>
                  </a:moveTo>
                  <a:lnTo>
                    <a:pt x="93829" y="6998"/>
                  </a:lnTo>
                  <a:lnTo>
                    <a:pt x="56180" y="26481"/>
                  </a:lnTo>
                  <a:lnTo>
                    <a:pt x="26481" y="56180"/>
                  </a:lnTo>
                  <a:lnTo>
                    <a:pt x="6998" y="93829"/>
                  </a:lnTo>
                  <a:lnTo>
                    <a:pt x="0" y="137160"/>
                  </a:lnTo>
                  <a:lnTo>
                    <a:pt x="6998" y="180490"/>
                  </a:lnTo>
                  <a:lnTo>
                    <a:pt x="26481" y="218139"/>
                  </a:lnTo>
                  <a:lnTo>
                    <a:pt x="56180" y="247838"/>
                  </a:lnTo>
                  <a:lnTo>
                    <a:pt x="93829" y="267321"/>
                  </a:lnTo>
                  <a:lnTo>
                    <a:pt x="137160" y="274320"/>
                  </a:lnTo>
                  <a:lnTo>
                    <a:pt x="180490" y="267321"/>
                  </a:lnTo>
                  <a:lnTo>
                    <a:pt x="218139" y="247838"/>
                  </a:lnTo>
                  <a:lnTo>
                    <a:pt x="247838" y="218139"/>
                  </a:lnTo>
                  <a:lnTo>
                    <a:pt x="267321" y="180490"/>
                  </a:lnTo>
                  <a:lnTo>
                    <a:pt x="274320" y="137160"/>
                  </a:lnTo>
                  <a:lnTo>
                    <a:pt x="267321" y="93829"/>
                  </a:lnTo>
                  <a:lnTo>
                    <a:pt x="247838" y="56180"/>
                  </a:lnTo>
                  <a:lnTo>
                    <a:pt x="218139" y="26481"/>
                  </a:lnTo>
                  <a:lnTo>
                    <a:pt x="180490" y="6998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57893" y="266623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19">
                  <a:moveTo>
                    <a:pt x="0" y="137160"/>
                  </a:moveTo>
                  <a:lnTo>
                    <a:pt x="6998" y="93829"/>
                  </a:lnTo>
                  <a:lnTo>
                    <a:pt x="26481" y="56180"/>
                  </a:lnTo>
                  <a:lnTo>
                    <a:pt x="56180" y="26481"/>
                  </a:lnTo>
                  <a:lnTo>
                    <a:pt x="93829" y="6998"/>
                  </a:lnTo>
                  <a:lnTo>
                    <a:pt x="137160" y="0"/>
                  </a:lnTo>
                  <a:lnTo>
                    <a:pt x="180490" y="6998"/>
                  </a:lnTo>
                  <a:lnTo>
                    <a:pt x="218139" y="26481"/>
                  </a:lnTo>
                  <a:lnTo>
                    <a:pt x="247838" y="56180"/>
                  </a:lnTo>
                  <a:lnTo>
                    <a:pt x="267321" y="93829"/>
                  </a:lnTo>
                  <a:lnTo>
                    <a:pt x="274320" y="137160"/>
                  </a:lnTo>
                  <a:lnTo>
                    <a:pt x="267321" y="180490"/>
                  </a:lnTo>
                  <a:lnTo>
                    <a:pt x="247838" y="218139"/>
                  </a:lnTo>
                  <a:lnTo>
                    <a:pt x="218139" y="247838"/>
                  </a:lnTo>
                  <a:lnTo>
                    <a:pt x="180490" y="267321"/>
                  </a:lnTo>
                  <a:lnTo>
                    <a:pt x="137160" y="274320"/>
                  </a:lnTo>
                  <a:lnTo>
                    <a:pt x="93829" y="267321"/>
                  </a:lnTo>
                  <a:lnTo>
                    <a:pt x="56180" y="247838"/>
                  </a:lnTo>
                  <a:lnTo>
                    <a:pt x="26481" y="218139"/>
                  </a:lnTo>
                  <a:lnTo>
                    <a:pt x="6998" y="180490"/>
                  </a:lnTo>
                  <a:lnTo>
                    <a:pt x="0" y="13716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854408" y="3699576"/>
            <a:ext cx="8359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 marR="86995" algn="ctr">
              <a:lnSpc>
                <a:spcPct val="100000"/>
              </a:lnSpc>
              <a:spcBef>
                <a:spcPts val="100"/>
              </a:spcBef>
            </a:pPr>
            <a:r>
              <a:rPr sz="1200" spc="50">
                <a:solidFill>
                  <a:srgbClr val="5C5C5C"/>
                </a:solidFill>
                <a:cs typeface="Verdana"/>
              </a:rPr>
              <a:t>Capable </a:t>
            </a:r>
            <a:r>
              <a:rPr sz="1200" spc="-20">
                <a:solidFill>
                  <a:srgbClr val="5C5C5C"/>
                </a:solidFill>
                <a:cs typeface="Verdana"/>
              </a:rPr>
              <a:t>RPA</a:t>
            </a:r>
            <a:r>
              <a:rPr sz="1200" spc="-30" baseline="24305">
                <a:solidFill>
                  <a:srgbClr val="5C5C5C"/>
                </a:solidFill>
                <a:cs typeface="Verdana"/>
              </a:rPr>
              <a:t>1</a:t>
            </a:r>
            <a:endParaRPr sz="1200" baseline="24305">
              <a:cs typeface="Verdana"/>
            </a:endParaRPr>
          </a:p>
          <a:p>
            <a:pPr marL="38100" marR="30480" algn="ctr">
              <a:lnSpc>
                <a:spcPct val="100000"/>
              </a:lnSpc>
            </a:pPr>
            <a:r>
              <a:rPr sz="1200" spc="55">
                <a:solidFill>
                  <a:srgbClr val="5C5C5C"/>
                </a:solidFill>
                <a:cs typeface="Verdana"/>
              </a:rPr>
              <a:t>Solutions</a:t>
            </a:r>
            <a:endParaRPr sz="1200"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811236" y="3126545"/>
            <a:ext cx="1337584" cy="533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50">
                <a:solidFill>
                  <a:srgbClr val="5C5C5C"/>
                </a:solidFill>
                <a:cs typeface="Verdana"/>
              </a:rPr>
              <a:t>Cognitive </a:t>
            </a:r>
            <a:r>
              <a:rPr sz="1200" spc="55">
                <a:solidFill>
                  <a:srgbClr val="5C5C5C"/>
                </a:solidFill>
                <a:cs typeface="Verdana"/>
              </a:rPr>
              <a:t>Augmentation </a:t>
            </a:r>
            <a:r>
              <a:rPr sz="1200">
                <a:solidFill>
                  <a:srgbClr val="5C5C5C"/>
                </a:solidFill>
                <a:cs typeface="Verdana"/>
              </a:rPr>
              <a:t>and</a:t>
            </a:r>
            <a:r>
              <a:rPr sz="1200" spc="310">
                <a:solidFill>
                  <a:srgbClr val="5C5C5C"/>
                </a:solidFill>
                <a:cs typeface="Verdana"/>
              </a:rPr>
              <a:t> </a:t>
            </a:r>
            <a:r>
              <a:rPr sz="1200" spc="55">
                <a:solidFill>
                  <a:srgbClr val="5C5C5C"/>
                </a:solidFill>
                <a:cs typeface="Verdana"/>
              </a:rPr>
              <a:t>Automation</a:t>
            </a:r>
            <a:endParaRPr sz="1200"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627868" y="2355456"/>
            <a:ext cx="1786257" cy="951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5210">
              <a:lnSpc>
                <a:spcPts val="1230"/>
              </a:lnSpc>
              <a:spcBef>
                <a:spcPts val="100"/>
              </a:spcBef>
            </a:pPr>
            <a:r>
              <a:rPr lang="en-US" sz="1200" b="1" spc="65">
                <a:solidFill>
                  <a:srgbClr val="0070C0"/>
                </a:solidFill>
                <a:cs typeface="Verdana"/>
              </a:rPr>
              <a:t>Industry-</a:t>
            </a:r>
          </a:p>
          <a:p>
            <a:pPr marL="1045210">
              <a:lnSpc>
                <a:spcPts val="1230"/>
              </a:lnSpc>
              <a:spcBef>
                <a:spcPts val="100"/>
              </a:spcBef>
            </a:pPr>
            <a:r>
              <a:rPr lang="en-US" sz="1200" b="1" spc="65">
                <a:solidFill>
                  <a:srgbClr val="0070C0"/>
                </a:solidFill>
                <a:cs typeface="Verdana"/>
              </a:rPr>
              <a:t>Specific </a:t>
            </a:r>
            <a:r>
              <a:rPr lang="en-US" sz="1200" b="1" spc="35">
                <a:solidFill>
                  <a:srgbClr val="0070C0"/>
                </a:solidFill>
                <a:cs typeface="Verdana"/>
              </a:rPr>
              <a:t>Machine Learning Platforms</a:t>
            </a:r>
            <a:endParaRPr sz="1200">
              <a:solidFill>
                <a:srgbClr val="0070C0"/>
              </a:solidFill>
              <a:cs typeface="Verdana"/>
            </a:endParaRPr>
          </a:p>
          <a:p>
            <a:pPr marL="12700">
              <a:lnSpc>
                <a:spcPts val="1230"/>
              </a:lnSpc>
            </a:pPr>
            <a:endParaRPr sz="1200"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033354" y="4901196"/>
            <a:ext cx="4045870" cy="1010938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0"/>
              </a:spcBef>
            </a:pPr>
            <a:r>
              <a:rPr sz="2400" b="1">
                <a:solidFill>
                  <a:srgbClr val="0070C0"/>
                </a:solidFill>
                <a:cs typeface="Verdana"/>
              </a:rPr>
              <a:t>4</a:t>
            </a:r>
            <a:r>
              <a:rPr sz="2400" b="1" baseline="24305">
                <a:solidFill>
                  <a:srgbClr val="0070C0"/>
                </a:solidFill>
                <a:cs typeface="Verdana"/>
              </a:rPr>
              <a:t>th</a:t>
            </a:r>
            <a:r>
              <a:rPr sz="2400" b="1" spc="307" baseline="24305">
                <a:solidFill>
                  <a:srgbClr val="0070C0"/>
                </a:solidFill>
                <a:cs typeface="Verdana"/>
              </a:rPr>
              <a:t> </a:t>
            </a:r>
            <a:r>
              <a:rPr sz="2400" b="1">
                <a:solidFill>
                  <a:srgbClr val="0070C0"/>
                </a:solidFill>
                <a:cs typeface="Verdana"/>
              </a:rPr>
              <a:t>Business</a:t>
            </a:r>
            <a:r>
              <a:rPr sz="2400" b="1" spc="-55">
                <a:solidFill>
                  <a:srgbClr val="0070C0"/>
                </a:solidFill>
                <a:cs typeface="Verdana"/>
              </a:rPr>
              <a:t> </a:t>
            </a:r>
            <a:r>
              <a:rPr sz="2400" b="1" spc="-25">
                <a:solidFill>
                  <a:srgbClr val="0070C0"/>
                </a:solidFill>
                <a:cs typeface="Verdana"/>
              </a:rPr>
              <a:t>4.0</a:t>
            </a:r>
            <a:endParaRPr sz="2400">
              <a:solidFill>
                <a:srgbClr val="0070C0"/>
              </a:solidFill>
              <a:cs typeface="Verdana"/>
            </a:endParaRPr>
          </a:p>
          <a:p>
            <a:pPr marL="162560" indent="-12446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162560" algn="l"/>
              </a:tabLst>
            </a:pPr>
            <a:r>
              <a:rPr sz="1100">
                <a:solidFill>
                  <a:srgbClr val="5C5C5C"/>
                </a:solidFill>
                <a:cs typeface="Verdana"/>
              </a:rPr>
              <a:t>This</a:t>
            </a:r>
            <a:r>
              <a:rPr sz="1100" spc="-15">
                <a:solidFill>
                  <a:srgbClr val="5C5C5C"/>
                </a:solidFill>
                <a:cs typeface="Verdana"/>
              </a:rPr>
              <a:t> </a:t>
            </a:r>
            <a:r>
              <a:rPr sz="1100">
                <a:solidFill>
                  <a:srgbClr val="5C5C5C"/>
                </a:solidFill>
                <a:cs typeface="Verdana"/>
              </a:rPr>
              <a:t>revolution</a:t>
            </a:r>
            <a:r>
              <a:rPr sz="1100" spc="-10">
                <a:solidFill>
                  <a:srgbClr val="5C5C5C"/>
                </a:solidFill>
                <a:cs typeface="Verdana"/>
              </a:rPr>
              <a:t> </a:t>
            </a:r>
            <a:r>
              <a:rPr sz="1100">
                <a:solidFill>
                  <a:srgbClr val="5C5C5C"/>
                </a:solidFill>
                <a:cs typeface="Verdana"/>
              </a:rPr>
              <a:t>redefines</a:t>
            </a:r>
            <a:r>
              <a:rPr sz="1100" spc="-25">
                <a:solidFill>
                  <a:srgbClr val="5C5C5C"/>
                </a:solidFill>
                <a:cs typeface="Verdana"/>
              </a:rPr>
              <a:t> </a:t>
            </a:r>
            <a:r>
              <a:rPr sz="1100">
                <a:solidFill>
                  <a:srgbClr val="5C5C5C"/>
                </a:solidFill>
                <a:cs typeface="Verdana"/>
              </a:rPr>
              <a:t>what</a:t>
            </a:r>
            <a:r>
              <a:rPr sz="1100" spc="-15">
                <a:solidFill>
                  <a:srgbClr val="5C5C5C"/>
                </a:solidFill>
                <a:cs typeface="Verdana"/>
              </a:rPr>
              <a:t> </a:t>
            </a:r>
            <a:r>
              <a:rPr sz="1100">
                <a:solidFill>
                  <a:srgbClr val="5C5C5C"/>
                </a:solidFill>
                <a:cs typeface="Verdana"/>
              </a:rPr>
              <a:t>it</a:t>
            </a:r>
            <a:r>
              <a:rPr sz="1100" spc="-5">
                <a:solidFill>
                  <a:srgbClr val="5C5C5C"/>
                </a:solidFill>
                <a:cs typeface="Verdana"/>
              </a:rPr>
              <a:t> </a:t>
            </a:r>
            <a:r>
              <a:rPr sz="1100">
                <a:solidFill>
                  <a:srgbClr val="5C5C5C"/>
                </a:solidFill>
                <a:cs typeface="Verdana"/>
              </a:rPr>
              <a:t>means</a:t>
            </a:r>
            <a:r>
              <a:rPr sz="1100" spc="-25">
                <a:solidFill>
                  <a:srgbClr val="5C5C5C"/>
                </a:solidFill>
                <a:cs typeface="Verdana"/>
              </a:rPr>
              <a:t> </a:t>
            </a:r>
            <a:r>
              <a:rPr sz="1100">
                <a:solidFill>
                  <a:srgbClr val="5C5C5C"/>
                </a:solidFill>
                <a:cs typeface="Verdana"/>
              </a:rPr>
              <a:t>to</a:t>
            </a:r>
            <a:r>
              <a:rPr sz="1100" spc="-20">
                <a:solidFill>
                  <a:srgbClr val="5C5C5C"/>
                </a:solidFill>
                <a:cs typeface="Verdana"/>
              </a:rPr>
              <a:t> </a:t>
            </a:r>
            <a:r>
              <a:rPr sz="1100">
                <a:solidFill>
                  <a:srgbClr val="5C5C5C"/>
                </a:solidFill>
                <a:cs typeface="Verdana"/>
              </a:rPr>
              <a:t>be</a:t>
            </a:r>
            <a:r>
              <a:rPr sz="1100" spc="-20">
                <a:solidFill>
                  <a:srgbClr val="5C5C5C"/>
                </a:solidFill>
                <a:cs typeface="Verdana"/>
              </a:rPr>
              <a:t> </a:t>
            </a:r>
            <a:r>
              <a:rPr sz="1100">
                <a:solidFill>
                  <a:srgbClr val="5C5C5C"/>
                </a:solidFill>
                <a:cs typeface="Verdana"/>
              </a:rPr>
              <a:t>a</a:t>
            </a:r>
            <a:r>
              <a:rPr sz="1100" spc="-20">
                <a:solidFill>
                  <a:srgbClr val="5C5C5C"/>
                </a:solidFill>
                <a:cs typeface="Verdana"/>
              </a:rPr>
              <a:t> </a:t>
            </a:r>
            <a:r>
              <a:rPr sz="1100" spc="-10">
                <a:solidFill>
                  <a:srgbClr val="5C5C5C"/>
                </a:solidFill>
                <a:cs typeface="Verdana"/>
              </a:rPr>
              <a:t>professional</a:t>
            </a:r>
            <a:endParaRPr sz="1100">
              <a:cs typeface="Verdana"/>
            </a:endParaRPr>
          </a:p>
          <a:p>
            <a:pPr marL="161925" marR="30480" indent="-12446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64465" algn="l"/>
              </a:tabLst>
            </a:pPr>
            <a:r>
              <a:rPr lang="en-US" sz="1100">
                <a:solidFill>
                  <a:srgbClr val="5C5C5C"/>
                </a:solidFill>
                <a:cs typeface="Verdana"/>
              </a:rPr>
              <a:t>Adoption of </a:t>
            </a:r>
            <a:r>
              <a:rPr sz="1100">
                <a:solidFill>
                  <a:srgbClr val="5C5C5C"/>
                </a:solidFill>
                <a:cs typeface="Verdana"/>
              </a:rPr>
              <a:t>RPA</a:t>
            </a:r>
            <a:r>
              <a:rPr sz="1100" spc="-40">
                <a:solidFill>
                  <a:srgbClr val="5C5C5C"/>
                </a:solidFill>
                <a:cs typeface="Verdana"/>
              </a:rPr>
              <a:t> </a:t>
            </a:r>
            <a:r>
              <a:rPr sz="1100">
                <a:solidFill>
                  <a:srgbClr val="5C5C5C"/>
                </a:solidFill>
                <a:cs typeface="Verdana"/>
              </a:rPr>
              <a:t>and</a:t>
            </a:r>
            <a:r>
              <a:rPr sz="1100" spc="-35">
                <a:solidFill>
                  <a:srgbClr val="5C5C5C"/>
                </a:solidFill>
                <a:cs typeface="Verdana"/>
              </a:rPr>
              <a:t> </a:t>
            </a:r>
            <a:r>
              <a:rPr sz="1100">
                <a:solidFill>
                  <a:srgbClr val="5C5C5C"/>
                </a:solidFill>
                <a:cs typeface="Verdana"/>
              </a:rPr>
              <a:t>Cognitive</a:t>
            </a:r>
            <a:r>
              <a:rPr sz="1100" spc="-25">
                <a:solidFill>
                  <a:srgbClr val="5C5C5C"/>
                </a:solidFill>
                <a:cs typeface="Verdana"/>
              </a:rPr>
              <a:t> </a:t>
            </a:r>
            <a:r>
              <a:rPr sz="1100">
                <a:solidFill>
                  <a:srgbClr val="5C5C5C"/>
                </a:solidFill>
                <a:cs typeface="Verdana"/>
              </a:rPr>
              <a:t>Automation</a:t>
            </a:r>
            <a:r>
              <a:rPr sz="1100" spc="-20">
                <a:solidFill>
                  <a:srgbClr val="5C5C5C"/>
                </a:solidFill>
                <a:cs typeface="Verdana"/>
              </a:rPr>
              <a:t> </a:t>
            </a:r>
            <a:r>
              <a:rPr lang="en-US" sz="1100" spc="-20">
                <a:solidFill>
                  <a:srgbClr val="5C5C5C"/>
                </a:solidFill>
                <a:cs typeface="Verdana"/>
              </a:rPr>
              <a:t>is widespread</a:t>
            </a:r>
            <a:endParaRPr sz="1100">
              <a:cs typeface="Verdana"/>
            </a:endParaRPr>
          </a:p>
          <a:p>
            <a:pPr marL="165100" indent="-127000">
              <a:lnSpc>
                <a:spcPct val="100000"/>
              </a:lnSpc>
              <a:spcBef>
                <a:spcPts val="300"/>
              </a:spcBef>
              <a:buSzPct val="77272"/>
              <a:buFont typeface="Arial"/>
              <a:buChar char="•"/>
              <a:tabLst>
                <a:tab pos="165100" algn="l"/>
              </a:tabLst>
            </a:pPr>
            <a:r>
              <a:rPr sz="1100" b="1">
                <a:solidFill>
                  <a:srgbClr val="0070C0"/>
                </a:solidFill>
                <a:cs typeface="Verdana"/>
              </a:rPr>
              <a:t>Machine</a:t>
            </a:r>
            <a:r>
              <a:rPr sz="1100" b="1" spc="-35">
                <a:solidFill>
                  <a:srgbClr val="0070C0"/>
                </a:solidFill>
                <a:cs typeface="Verdana"/>
              </a:rPr>
              <a:t> </a:t>
            </a:r>
            <a:r>
              <a:rPr sz="1100" b="1">
                <a:solidFill>
                  <a:srgbClr val="0070C0"/>
                </a:solidFill>
                <a:cs typeface="Verdana"/>
              </a:rPr>
              <a:t>Learning</a:t>
            </a:r>
            <a:r>
              <a:rPr sz="1100" b="1" spc="-40">
                <a:solidFill>
                  <a:srgbClr val="0070C0"/>
                </a:solidFill>
                <a:cs typeface="Verdana"/>
              </a:rPr>
              <a:t> </a:t>
            </a:r>
            <a:r>
              <a:rPr sz="1100" b="1">
                <a:solidFill>
                  <a:srgbClr val="0070C0"/>
                </a:solidFill>
                <a:cs typeface="Verdana"/>
              </a:rPr>
              <a:t>Platforms</a:t>
            </a:r>
            <a:r>
              <a:rPr sz="1100" b="1" spc="-40">
                <a:solidFill>
                  <a:srgbClr val="0070C0"/>
                </a:solidFill>
                <a:cs typeface="Verdana"/>
              </a:rPr>
              <a:t> </a:t>
            </a:r>
            <a:r>
              <a:rPr sz="1100" b="1">
                <a:solidFill>
                  <a:srgbClr val="0070C0"/>
                </a:solidFill>
                <a:cs typeface="Verdana"/>
              </a:rPr>
              <a:t>(MLPs)</a:t>
            </a:r>
            <a:r>
              <a:rPr sz="1100" b="1" spc="-45">
                <a:solidFill>
                  <a:srgbClr val="0070C0"/>
                </a:solidFill>
                <a:cs typeface="Verdana"/>
              </a:rPr>
              <a:t> </a:t>
            </a:r>
            <a:r>
              <a:rPr lang="en-US" sz="1100" b="1" spc="-10">
                <a:solidFill>
                  <a:srgbClr val="0070C0"/>
                </a:solidFill>
                <a:cs typeface="Verdana"/>
              </a:rPr>
              <a:t>are </a:t>
            </a:r>
            <a:r>
              <a:rPr sz="1100" b="1">
                <a:solidFill>
                  <a:srgbClr val="0070C0"/>
                </a:solidFill>
                <a:cs typeface="Verdana"/>
              </a:rPr>
              <a:t>ubiquitous</a:t>
            </a:r>
            <a:r>
              <a:rPr lang="en-US" sz="1100" b="1" baseline="30000">
                <a:solidFill>
                  <a:srgbClr val="0070C0"/>
                </a:solidFill>
                <a:cs typeface="Verdana"/>
              </a:rPr>
              <a:t>2</a:t>
            </a:r>
            <a:endParaRPr sz="1100" baseline="30000">
              <a:solidFill>
                <a:srgbClr val="0070C0"/>
              </a:solidFill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955465" y="2410818"/>
            <a:ext cx="373122" cy="2125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>
                <a:solidFill>
                  <a:srgbClr val="5C5C5C"/>
                </a:solidFill>
                <a:latin typeface="Calibri"/>
                <a:cs typeface="Calibri"/>
              </a:rPr>
              <a:t>20</a:t>
            </a:r>
            <a:r>
              <a:rPr lang="en-US" sz="1400" b="1" spc="-20">
                <a:solidFill>
                  <a:srgbClr val="5C5C5C"/>
                </a:solidFill>
                <a:latin typeface="Calibri"/>
                <a:cs typeface="Calibri"/>
              </a:rPr>
              <a:t>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ACD065-9FB6-83A3-0364-A374D2DA4D4D}"/>
              </a:ext>
            </a:extLst>
          </p:cNvPr>
          <p:cNvSpPr txBox="1"/>
          <p:nvPr/>
        </p:nvSpPr>
        <p:spPr>
          <a:xfrm>
            <a:off x="196522" y="901216"/>
            <a:ext cx="1153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EB8B2D"/>
                </a:solidFill>
                <a:latin typeface="Raleway" panose="020B0003030101060003" pitchFamily="34" charset="0"/>
              </a:rPr>
              <a:t>The fourth industrial revolution</a:t>
            </a:r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“BUSINESS 4.0”</a:t>
            </a:r>
            <a:r>
              <a:rPr lang="en-US" sz="2400" b="1">
                <a:solidFill>
                  <a:srgbClr val="EB8B2D"/>
                </a:solidFill>
                <a:latin typeface="Raleway" panose="020B0003030101060003" pitchFamily="34" charset="0"/>
              </a:rPr>
              <a:t> is here!</a:t>
            </a:r>
            <a:endParaRPr lang="id-ID" sz="2400" b="1">
              <a:solidFill>
                <a:srgbClr val="EB8B2D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A6BDB-BDDD-C45A-587F-05D50436A4F7}"/>
              </a:ext>
            </a:extLst>
          </p:cNvPr>
          <p:cNvSpPr txBox="1"/>
          <p:nvPr/>
        </p:nvSpPr>
        <p:spPr>
          <a:xfrm>
            <a:off x="461806" y="6177305"/>
            <a:ext cx="7172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/>
              <a:t>RPA: robotic process automation</a:t>
            </a:r>
          </a:p>
          <a:p>
            <a:pPr marL="228600" indent="-228600">
              <a:buAutoNum type="arabicPeriod"/>
            </a:pPr>
            <a:r>
              <a:rPr lang="en-US" sz="1200"/>
              <a:t>MLP examples: TensorFlow, </a:t>
            </a:r>
            <a:r>
              <a:rPr lang="en-US" sz="1200" err="1"/>
              <a:t>PyTorch</a:t>
            </a:r>
            <a:r>
              <a:rPr lang="en-US" sz="1200"/>
              <a:t>, Amazon </a:t>
            </a:r>
            <a:r>
              <a:rPr lang="en-US" sz="1200" err="1"/>
              <a:t>Sagemaker</a:t>
            </a:r>
            <a:r>
              <a:rPr lang="en-US" sz="1200"/>
              <a:t>, Microsoft Azure Machine Learning, </a:t>
            </a:r>
            <a:r>
              <a:rPr lang="en-US" sz="1200" err="1"/>
              <a:t>DataRobot</a:t>
            </a:r>
            <a:r>
              <a:rPr lang="en-US" sz="1200"/>
              <a:t>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A433148-89F8-B72B-05FC-2FE8CB7DD1AC}"/>
              </a:ext>
            </a:extLst>
          </p:cNvPr>
          <p:cNvSpPr txBox="1">
            <a:spLocks/>
          </p:cNvSpPr>
          <p:nvPr/>
        </p:nvSpPr>
        <p:spPr>
          <a:xfrm>
            <a:off x="777765" y="1534508"/>
            <a:ext cx="10216055" cy="4070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000" b="1" ker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4E4870-BBF9-7DD5-9BA0-13C4887C5DE4}"/>
              </a:ext>
            </a:extLst>
          </p:cNvPr>
          <p:cNvSpPr txBox="1"/>
          <p:nvPr/>
        </p:nvSpPr>
        <p:spPr>
          <a:xfrm>
            <a:off x="1043885" y="895080"/>
            <a:ext cx="1005694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d-ID" sz="2400" dirty="0">
                <a:solidFill>
                  <a:schemeClr val="tx2"/>
                </a:solidFill>
                <a:latin typeface="Raleway Light"/>
              </a:rPr>
              <a:t>ROBOTICS &amp; COGNITIVE AUTOMATION </a:t>
            </a:r>
            <a:r>
              <a:rPr lang="id-ID" sz="2400" b="1" dirty="0">
                <a:solidFill>
                  <a:srgbClr val="EB8B2D"/>
                </a:solidFill>
                <a:latin typeface="Raleway"/>
              </a:rPr>
              <a:t>REPLICATE HUMAN ACTIONS AND JU</a:t>
            </a:r>
            <a:r>
              <a:rPr lang="id-ID" sz="2400" b="1" dirty="0">
                <a:solidFill>
                  <a:srgbClr val="EC8A2C"/>
                </a:solidFill>
                <a:latin typeface="Raleway"/>
              </a:rPr>
              <a:t>DGM</a:t>
            </a:r>
            <a:r>
              <a:rPr lang="id-ID" sz="2400" b="1" dirty="0">
                <a:solidFill>
                  <a:srgbClr val="EB8B2D"/>
                </a:solidFill>
                <a:latin typeface="Raleway"/>
              </a:rPr>
              <a:t>ENT</a:t>
            </a:r>
            <a:endParaRPr lang="id-ID" sz="2400" b="1" dirty="0">
              <a:solidFill>
                <a:srgbClr val="EB8B2D"/>
              </a:solidFill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27AB33-0D1B-2D20-4582-64B2833F3840}"/>
              </a:ext>
            </a:extLst>
          </p:cNvPr>
          <p:cNvGrpSpPr/>
          <p:nvPr/>
        </p:nvGrpSpPr>
        <p:grpSpPr>
          <a:xfrm>
            <a:off x="3848339" y="2191669"/>
            <a:ext cx="2058719" cy="3555775"/>
            <a:chOff x="3680655" y="2501153"/>
            <a:chExt cx="2058718" cy="4030267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78904EC-9E8D-1311-7FFB-001F03997C23}"/>
                </a:ext>
              </a:extLst>
            </p:cNvPr>
            <p:cNvSpPr/>
            <p:nvPr/>
          </p:nvSpPr>
          <p:spPr>
            <a:xfrm>
              <a:off x="3680655" y="2501153"/>
              <a:ext cx="2058718" cy="4030267"/>
            </a:xfrm>
            <a:prstGeom prst="roundRect">
              <a:avLst>
                <a:gd name="adj" fmla="val 2456"/>
              </a:avLst>
            </a:prstGeom>
            <a:solidFill>
              <a:srgbClr val="4A687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69D634-FE04-70BE-8CBB-6C245CC365BD}"/>
                </a:ext>
              </a:extLst>
            </p:cNvPr>
            <p:cNvSpPr/>
            <p:nvPr/>
          </p:nvSpPr>
          <p:spPr>
            <a:xfrm>
              <a:off x="3880193" y="4530782"/>
              <a:ext cx="1682405" cy="1517485"/>
            </a:xfrm>
            <a:prstGeom prst="rect">
              <a:avLst/>
            </a:prstGeom>
          </p:spPr>
          <p:txBody>
            <a:bodyPr wrap="square" lIns="0" tIns="0" rIns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Processes requiring judgment, such as commercial contract understanding, insights, and implications.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1ABCB9-8A1B-1075-9A49-AE28BDEA9B5E}"/>
                </a:ext>
              </a:extLst>
            </p:cNvPr>
            <p:cNvSpPr txBox="1"/>
            <p:nvPr/>
          </p:nvSpPr>
          <p:spPr>
            <a:xfrm>
              <a:off x="3817768" y="2669540"/>
              <a:ext cx="1793469" cy="20581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Intelligent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Automation</a:t>
              </a:r>
              <a:endParaRPr lang="en-US" sz="1600" b="1" dirty="0">
                <a:solidFill>
                  <a:schemeClr val="bg1"/>
                </a:solidFill>
                <a:ea typeface="Calibri"/>
                <a:cs typeface="Calibri"/>
              </a:endParaRPr>
            </a:p>
            <a:p>
              <a:pPr algn="ctr"/>
              <a:endParaRPr lang="en-US" sz="1600" b="1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Mimics/Augments Quantitative Human Judgment</a:t>
              </a:r>
              <a:endParaRPr lang="en-US" sz="1600" b="1" dirty="0">
                <a:solidFill>
                  <a:schemeClr val="bg1"/>
                </a:solidFill>
                <a:ea typeface="Calibri"/>
                <a:cs typeface="Calibri"/>
              </a:endParaRPr>
            </a:p>
            <a:p>
              <a:pPr algn="ctr"/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BC062B-9478-7880-B2B7-9409EB83FD8F}"/>
              </a:ext>
            </a:extLst>
          </p:cNvPr>
          <p:cNvGrpSpPr/>
          <p:nvPr/>
        </p:nvGrpSpPr>
        <p:grpSpPr>
          <a:xfrm>
            <a:off x="1629567" y="2191669"/>
            <a:ext cx="2048892" cy="3555775"/>
            <a:chOff x="982912" y="2501153"/>
            <a:chExt cx="2048891" cy="403026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0946C13-1FCF-4BA0-F956-53829189A4F9}"/>
                </a:ext>
              </a:extLst>
            </p:cNvPr>
            <p:cNvSpPr/>
            <p:nvPr/>
          </p:nvSpPr>
          <p:spPr>
            <a:xfrm>
              <a:off x="982912" y="2501153"/>
              <a:ext cx="2048891" cy="4030267"/>
            </a:xfrm>
            <a:prstGeom prst="roundRect">
              <a:avLst>
                <a:gd name="adj" fmla="val 2456"/>
              </a:avLst>
            </a:prstGeom>
            <a:noFill/>
            <a:ln w="19050">
              <a:solidFill>
                <a:srgbClr val="4A68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13097B-068D-3A1E-5496-E86A9FBE9DD8}"/>
                </a:ext>
              </a:extLst>
            </p:cNvPr>
            <p:cNvSpPr/>
            <p:nvPr/>
          </p:nvSpPr>
          <p:spPr>
            <a:xfrm>
              <a:off x="1199525" y="4485788"/>
              <a:ext cx="1649746" cy="1325619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400" dirty="0"/>
                <a:t>Used for rules-based processes, such as invoice processing exceptions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B3BCAA-84D9-2F93-E8A4-592869A9EFCA}"/>
                </a:ext>
              </a:extLst>
            </p:cNvPr>
            <p:cNvSpPr txBox="1"/>
            <p:nvPr/>
          </p:nvSpPr>
          <p:spPr>
            <a:xfrm>
              <a:off x="1112034" y="2768626"/>
              <a:ext cx="1756694" cy="1500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Robotics</a:t>
              </a:r>
            </a:p>
            <a:p>
              <a:pPr algn="ctr"/>
              <a:endParaRPr lang="en-US" sz="1600" b="1"/>
            </a:p>
            <a:p>
              <a:pPr algn="ctr"/>
              <a:r>
                <a:rPr lang="en-US" sz="1600" b="1"/>
                <a:t>Mimics Human </a:t>
              </a:r>
            </a:p>
            <a:p>
              <a:pPr algn="ctr"/>
              <a:r>
                <a:rPr lang="en-US" sz="1600" b="1"/>
                <a:t>Actions</a:t>
              </a:r>
            </a:p>
            <a:p>
              <a:pPr algn="ctr"/>
              <a:endParaRPr lang="en-US" sz="1600" b="1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7E73F9-2F56-D21A-F8C0-C15AD585DB95}"/>
              </a:ext>
            </a:extLst>
          </p:cNvPr>
          <p:cNvGrpSpPr/>
          <p:nvPr/>
        </p:nvGrpSpPr>
        <p:grpSpPr>
          <a:xfrm>
            <a:off x="8550161" y="2191669"/>
            <a:ext cx="2048892" cy="3555773"/>
            <a:chOff x="7884053" y="2501153"/>
            <a:chExt cx="2048891" cy="400523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781D3C08-5A16-9EF2-4E39-8E78D20728EF}"/>
                </a:ext>
              </a:extLst>
            </p:cNvPr>
            <p:cNvSpPr/>
            <p:nvPr/>
          </p:nvSpPr>
          <p:spPr>
            <a:xfrm>
              <a:off x="7884053" y="2501153"/>
              <a:ext cx="2048891" cy="4005239"/>
            </a:xfrm>
            <a:prstGeom prst="roundRect">
              <a:avLst>
                <a:gd name="adj" fmla="val 2456"/>
              </a:avLst>
            </a:prstGeom>
            <a:noFill/>
            <a:ln w="19050">
              <a:solidFill>
                <a:srgbClr val="EB8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A93FA8C-D3E2-2E23-DF07-7A9927FD1474}"/>
                </a:ext>
              </a:extLst>
            </p:cNvPr>
            <p:cNvSpPr/>
            <p:nvPr/>
          </p:nvSpPr>
          <p:spPr>
            <a:xfrm>
              <a:off x="7918896" y="4472774"/>
              <a:ext cx="1987587" cy="589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/>
                <a:t>Systems that mimic human interactions.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C3CCC4F-5F03-9BCD-34A4-6C8164C5C504}"/>
                </a:ext>
              </a:extLst>
            </p:cNvPr>
            <p:cNvSpPr txBox="1"/>
            <p:nvPr/>
          </p:nvSpPr>
          <p:spPr>
            <a:xfrm>
              <a:off x="7918895" y="2671241"/>
              <a:ext cx="1987587" cy="1768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Artificial General Intelligence</a:t>
              </a:r>
            </a:p>
            <a:p>
              <a:pPr algn="ctr"/>
              <a:endParaRPr lang="en-US" sz="1600" b="1"/>
            </a:p>
            <a:p>
              <a:pPr algn="ctr"/>
              <a:r>
                <a:rPr lang="en-US" sz="1600" b="1"/>
                <a:t>Mimics Human Intelligence</a:t>
              </a:r>
            </a:p>
            <a:p>
              <a:pPr algn="ctr"/>
              <a:endParaRPr lang="en-US" sz="1600" b="1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79764A-F823-3173-7170-1662C319DDEF}"/>
              </a:ext>
            </a:extLst>
          </p:cNvPr>
          <p:cNvGrpSpPr/>
          <p:nvPr/>
        </p:nvGrpSpPr>
        <p:grpSpPr>
          <a:xfrm>
            <a:off x="6304749" y="2191669"/>
            <a:ext cx="2034237" cy="3555774"/>
            <a:chOff x="5512181" y="2501153"/>
            <a:chExt cx="2034237" cy="4005239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A69633A5-B61B-BE00-757C-1DC3FDB059FC}"/>
                </a:ext>
              </a:extLst>
            </p:cNvPr>
            <p:cNvSpPr/>
            <p:nvPr/>
          </p:nvSpPr>
          <p:spPr>
            <a:xfrm>
              <a:off x="5512181" y="2501153"/>
              <a:ext cx="2034237" cy="4005239"/>
            </a:xfrm>
            <a:prstGeom prst="roundRect">
              <a:avLst>
                <a:gd name="adj" fmla="val 2456"/>
              </a:avLst>
            </a:prstGeom>
            <a:solidFill>
              <a:srgbClr val="EB8B2D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7DE2ECD-6025-2F41-965C-C9A49DA6B8E5}"/>
                </a:ext>
              </a:extLst>
            </p:cNvPr>
            <p:cNvSpPr/>
            <p:nvPr/>
          </p:nvSpPr>
          <p:spPr>
            <a:xfrm>
              <a:off x="5597089" y="4464357"/>
              <a:ext cx="1875512" cy="1074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Used for predictive decision making, such as with Amazon Echo and Alexa.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52A8238-1A37-7284-BE5E-A160D21E619A}"/>
                </a:ext>
              </a:extLst>
            </p:cNvPr>
            <p:cNvSpPr txBox="1"/>
            <p:nvPr/>
          </p:nvSpPr>
          <p:spPr>
            <a:xfrm>
              <a:off x="5600653" y="2682345"/>
              <a:ext cx="1871946" cy="1768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Cognitive Automation</a:t>
              </a:r>
            </a:p>
            <a:p>
              <a:pPr algn="ctr"/>
              <a:endParaRPr lang="en-US" sz="1600" b="1">
                <a:solidFill>
                  <a:schemeClr val="bg1"/>
                </a:solidFill>
              </a:endParaRPr>
            </a:p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Augments Human Intelligence</a:t>
              </a:r>
            </a:p>
            <a:p>
              <a:pPr algn="ctr"/>
              <a:endParaRPr 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70" name="object 4">
            <a:extLst>
              <a:ext uri="{FF2B5EF4-FFF2-40B4-BE49-F238E27FC236}">
                <a16:creationId xmlns:a16="http://schemas.microsoft.com/office/drawing/2014/main" id="{CAABA97D-6A5C-8F13-C196-B13322CF9644}"/>
              </a:ext>
            </a:extLst>
          </p:cNvPr>
          <p:cNvSpPr/>
          <p:nvPr/>
        </p:nvSpPr>
        <p:spPr>
          <a:xfrm>
            <a:off x="762466" y="1796054"/>
            <a:ext cx="10955020" cy="309527"/>
          </a:xfrm>
          <a:custGeom>
            <a:avLst/>
            <a:gdLst/>
            <a:ahLst/>
            <a:cxnLst/>
            <a:rect l="l" t="t" r="r" b="b"/>
            <a:pathLst>
              <a:path w="10955020" h="868680">
                <a:moveTo>
                  <a:pt x="10520172" y="0"/>
                </a:moveTo>
                <a:lnTo>
                  <a:pt x="10520172" y="217169"/>
                </a:lnTo>
                <a:lnTo>
                  <a:pt x="434339" y="217169"/>
                </a:lnTo>
                <a:lnTo>
                  <a:pt x="434339" y="0"/>
                </a:lnTo>
                <a:lnTo>
                  <a:pt x="0" y="434339"/>
                </a:lnTo>
                <a:lnTo>
                  <a:pt x="434339" y="868679"/>
                </a:lnTo>
                <a:lnTo>
                  <a:pt x="434339" y="651510"/>
                </a:lnTo>
                <a:lnTo>
                  <a:pt x="10520172" y="651510"/>
                </a:lnTo>
                <a:lnTo>
                  <a:pt x="10520172" y="868679"/>
                </a:lnTo>
                <a:lnTo>
                  <a:pt x="10954512" y="434339"/>
                </a:lnTo>
                <a:lnTo>
                  <a:pt x="1052017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A327B34-9212-6319-CA26-D165F5EE9E11}"/>
              </a:ext>
            </a:extLst>
          </p:cNvPr>
          <p:cNvSpPr/>
          <p:nvPr/>
        </p:nvSpPr>
        <p:spPr>
          <a:xfrm>
            <a:off x="886329" y="5945724"/>
            <a:ext cx="10687026" cy="603414"/>
          </a:xfrm>
          <a:prstGeom prst="rect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2" name="Rectangle 129">
            <a:extLst>
              <a:ext uri="{FF2B5EF4-FFF2-40B4-BE49-F238E27FC236}">
                <a16:creationId xmlns:a16="http://schemas.microsoft.com/office/drawing/2014/main" id="{4400827D-F89F-1524-FC09-815B8A7AF3E6}"/>
              </a:ext>
            </a:extLst>
          </p:cNvPr>
          <p:cNvSpPr>
            <a:spLocks/>
          </p:cNvSpPr>
          <p:nvPr/>
        </p:nvSpPr>
        <p:spPr bwMode="auto">
          <a:xfrm>
            <a:off x="1751823" y="5983855"/>
            <a:ext cx="8828344" cy="29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>
                <a:latin typeface="Calibri"/>
                <a:cs typeface="Calibri"/>
              </a:rPr>
              <a:t>Automation</a:t>
            </a:r>
            <a:r>
              <a:rPr lang="en-US" sz="1600" spc="-65">
                <a:latin typeface="Calibri"/>
                <a:cs typeface="Calibri"/>
              </a:rPr>
              <a:t> </a:t>
            </a:r>
            <a:r>
              <a:rPr lang="en-US" sz="1600">
                <a:latin typeface="Calibri"/>
                <a:cs typeface="Calibri"/>
              </a:rPr>
              <a:t>is</a:t>
            </a:r>
            <a:r>
              <a:rPr lang="en-US" sz="1600" spc="-60">
                <a:latin typeface="Calibri"/>
                <a:cs typeface="Calibri"/>
              </a:rPr>
              <a:t> </a:t>
            </a:r>
            <a:r>
              <a:rPr lang="en-US" sz="1600">
                <a:latin typeface="Calibri"/>
                <a:cs typeface="Calibri"/>
              </a:rPr>
              <a:t>an</a:t>
            </a:r>
            <a:r>
              <a:rPr lang="en-US" sz="1600" spc="-45">
                <a:latin typeface="Calibri"/>
                <a:cs typeface="Calibri"/>
              </a:rPr>
              <a:t> </a:t>
            </a:r>
            <a:r>
              <a:rPr lang="en-US" sz="1600">
                <a:solidFill>
                  <a:srgbClr val="FFFFFF"/>
                </a:solidFill>
                <a:latin typeface="Calibri"/>
                <a:cs typeface="Calibri"/>
              </a:rPr>
              <a:t>evolving</a:t>
            </a:r>
            <a:r>
              <a:rPr lang="en-US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r>
              <a:rPr lang="en-US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>
                <a:latin typeface="Calibri"/>
                <a:cs typeface="Calibri"/>
              </a:rPr>
              <a:t>whose</a:t>
            </a:r>
            <a:r>
              <a:rPr lang="en-US" sz="1600" spc="-55">
                <a:latin typeface="Calibri"/>
                <a:cs typeface="Calibri"/>
              </a:rPr>
              <a:t> </a:t>
            </a:r>
            <a:r>
              <a:rPr lang="en-US" sz="1600" spc="-10">
                <a:latin typeface="Calibri"/>
                <a:cs typeface="Calibri"/>
              </a:rPr>
              <a:t>application</a:t>
            </a:r>
            <a:r>
              <a:rPr lang="en-US" sz="1600" spc="-40">
                <a:latin typeface="Calibri"/>
                <a:cs typeface="Calibri"/>
              </a:rPr>
              <a:t> </a:t>
            </a:r>
            <a:r>
              <a:rPr lang="en-US" sz="1600">
                <a:latin typeface="Calibri"/>
                <a:cs typeface="Calibri"/>
              </a:rPr>
              <a:t>can</a:t>
            </a:r>
            <a:r>
              <a:rPr lang="en-US" sz="1600" spc="-40">
                <a:latin typeface="Calibri"/>
                <a:cs typeface="Calibri"/>
              </a:rPr>
              <a:t> </a:t>
            </a:r>
            <a:r>
              <a:rPr lang="en-US" sz="1600">
                <a:latin typeface="Calibri"/>
                <a:cs typeface="Calibri"/>
              </a:rPr>
              <a:t>be</a:t>
            </a:r>
            <a:r>
              <a:rPr lang="en-US" sz="1600" spc="-55">
                <a:latin typeface="Calibri"/>
                <a:cs typeface="Calibri"/>
              </a:rPr>
              <a:t> </a:t>
            </a:r>
            <a:r>
              <a:rPr lang="en-US" sz="1600">
                <a:latin typeface="Calibri"/>
                <a:cs typeface="Calibri"/>
              </a:rPr>
              <a:t>extremely</a:t>
            </a:r>
            <a:r>
              <a:rPr lang="en-US" sz="1600" spc="-55">
                <a:latin typeface="Calibri"/>
                <a:cs typeface="Calibri"/>
              </a:rPr>
              <a:t> </a:t>
            </a:r>
            <a:r>
              <a:rPr lang="en-US" sz="1600">
                <a:latin typeface="Calibri"/>
                <a:cs typeface="Calibri"/>
              </a:rPr>
              <a:t>powerful.</a:t>
            </a:r>
            <a:r>
              <a:rPr lang="en-US" sz="1600" spc="-35">
                <a:latin typeface="Calibri"/>
                <a:cs typeface="Calibri"/>
              </a:rPr>
              <a:t> </a:t>
            </a:r>
            <a:r>
              <a:rPr lang="en-US" sz="1600">
                <a:latin typeface="Calibri"/>
                <a:cs typeface="Calibri"/>
              </a:rPr>
              <a:t>When</a:t>
            </a:r>
            <a:r>
              <a:rPr lang="en-US" sz="1600" spc="-45">
                <a:latin typeface="Calibri"/>
                <a:cs typeface="Calibri"/>
              </a:rPr>
              <a:t> </a:t>
            </a:r>
            <a:r>
              <a:rPr lang="en-US" sz="1600">
                <a:solidFill>
                  <a:srgbClr val="FFFFFF"/>
                </a:solidFill>
                <a:latin typeface="Calibri"/>
                <a:cs typeface="Calibri"/>
              </a:rPr>
              <a:t>coupled</a:t>
            </a:r>
            <a:r>
              <a:rPr lang="en-US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lang="en-US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lang="en-US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lang="en-US" sz="1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lang="en-US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spc="-25">
                <a:latin typeface="Calibri"/>
                <a:cs typeface="Calibri"/>
              </a:rPr>
              <a:t>and </a:t>
            </a:r>
            <a:r>
              <a:rPr lang="en-US" sz="1600">
                <a:latin typeface="Calibri"/>
                <a:cs typeface="Calibri"/>
              </a:rPr>
              <a:t>the</a:t>
            </a:r>
            <a:r>
              <a:rPr lang="en-US" sz="1600" spc="-20">
                <a:latin typeface="Calibri"/>
                <a:cs typeface="Calibri"/>
              </a:rPr>
              <a:t> </a:t>
            </a:r>
            <a:r>
              <a:rPr lang="en-US" sz="160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lang="en-US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lang="en-US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>
                <a:solidFill>
                  <a:srgbClr val="FFFFFF"/>
                </a:solidFill>
                <a:latin typeface="Calibri"/>
                <a:cs typeface="Calibri"/>
              </a:rPr>
              <a:t>human</a:t>
            </a:r>
            <a:r>
              <a:rPr lang="en-US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spc="-10">
                <a:solidFill>
                  <a:srgbClr val="FFFFFF"/>
                </a:solidFill>
                <a:latin typeface="Calibri"/>
                <a:cs typeface="Calibri"/>
              </a:rPr>
              <a:t>intervention</a:t>
            </a:r>
            <a:r>
              <a:rPr lang="en-US" sz="1600" spc="-10">
                <a:latin typeface="Calibri"/>
                <a:cs typeface="Calibri"/>
              </a:rPr>
              <a:t>,</a:t>
            </a:r>
            <a:r>
              <a:rPr lang="en-US" sz="1600" spc="-30">
                <a:latin typeface="Calibri"/>
                <a:cs typeface="Calibri"/>
              </a:rPr>
              <a:t> </a:t>
            </a:r>
            <a:r>
              <a:rPr lang="en-US" sz="1600">
                <a:latin typeface="Calibri"/>
                <a:cs typeface="Calibri"/>
              </a:rPr>
              <a:t>it</a:t>
            </a:r>
            <a:r>
              <a:rPr lang="en-US" sz="1600" spc="-30">
                <a:latin typeface="Calibri"/>
                <a:cs typeface="Calibri"/>
              </a:rPr>
              <a:t> </a:t>
            </a:r>
            <a:r>
              <a:rPr lang="en-US" sz="1600">
                <a:latin typeface="Calibri"/>
                <a:cs typeface="Calibri"/>
              </a:rPr>
              <a:t>has</a:t>
            </a:r>
            <a:r>
              <a:rPr lang="en-US" sz="1600" spc="-25">
                <a:latin typeface="Calibri"/>
                <a:cs typeface="Calibri"/>
              </a:rPr>
              <a:t> </a:t>
            </a:r>
            <a:r>
              <a:rPr lang="en-US" sz="1600">
                <a:latin typeface="Calibri"/>
                <a:cs typeface="Calibri"/>
              </a:rPr>
              <a:t>the</a:t>
            </a:r>
            <a:r>
              <a:rPr lang="en-US" sz="1600" spc="-35">
                <a:latin typeface="Calibri"/>
                <a:cs typeface="Calibri"/>
              </a:rPr>
              <a:t> </a:t>
            </a:r>
            <a:r>
              <a:rPr lang="en-US" sz="1600">
                <a:latin typeface="Calibri"/>
                <a:cs typeface="Calibri"/>
              </a:rPr>
              <a:t>power</a:t>
            </a:r>
            <a:r>
              <a:rPr lang="en-US" sz="1600" spc="-20">
                <a:latin typeface="Calibri"/>
                <a:cs typeface="Calibri"/>
              </a:rPr>
              <a:t> </a:t>
            </a:r>
            <a:r>
              <a:rPr lang="en-US" sz="1600">
                <a:latin typeface="Calibri"/>
                <a:cs typeface="Calibri"/>
              </a:rPr>
              <a:t>to</a:t>
            </a:r>
            <a:r>
              <a:rPr lang="en-US" sz="1600" spc="-30">
                <a:latin typeface="Calibri"/>
                <a:cs typeface="Calibri"/>
              </a:rPr>
              <a:t> </a:t>
            </a:r>
            <a:r>
              <a:rPr lang="en-US" sz="1600" spc="-10">
                <a:solidFill>
                  <a:srgbClr val="FFFFFF"/>
                </a:solidFill>
                <a:latin typeface="Calibri"/>
                <a:cs typeface="Calibri"/>
              </a:rPr>
              <a:t>transform</a:t>
            </a:r>
            <a:r>
              <a:rPr lang="en-US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spc="-10">
                <a:solidFill>
                  <a:srgbClr val="FFFFFF"/>
                </a:solidFill>
                <a:latin typeface="Calibri"/>
                <a:cs typeface="Calibri"/>
              </a:rPr>
              <a:t>organizations</a:t>
            </a:r>
            <a:endParaRPr lang="en-US"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2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medical company&#10;&#10;Description automatically generated">
            <a:extLst>
              <a:ext uri="{FF2B5EF4-FFF2-40B4-BE49-F238E27FC236}">
                <a16:creationId xmlns:a16="http://schemas.microsoft.com/office/drawing/2014/main" id="{2E9CDD16-6F22-67E3-DB34-878EEA558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8502" r="3043" b="7174"/>
          <a:stretch/>
        </p:blipFill>
        <p:spPr>
          <a:xfrm>
            <a:off x="9816662" y="5764250"/>
            <a:ext cx="1814566" cy="794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2A733-94C9-D787-BE4E-66F512FDC192}"/>
              </a:ext>
            </a:extLst>
          </p:cNvPr>
          <p:cNvSpPr txBox="1"/>
          <p:nvPr/>
        </p:nvSpPr>
        <p:spPr>
          <a:xfrm>
            <a:off x="936877" y="3018365"/>
            <a:ext cx="10230441" cy="83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3600" b="1">
                <a:solidFill>
                  <a:srgbClr val="EB8B2D"/>
                </a:solidFill>
                <a:latin typeface="Raleway" panose="020B0003030101060003" pitchFamily="34" charset="0"/>
              </a:rPr>
              <a:t>ROBOTIC PROCESS AUTOMATION</a:t>
            </a:r>
            <a:endParaRPr lang="id-ID" sz="3600" b="1">
              <a:solidFill>
                <a:srgbClr val="EB8B2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7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8385" y="2311986"/>
            <a:ext cx="10109964" cy="4112618"/>
            <a:chOff x="1038384" y="2416077"/>
            <a:chExt cx="10109964" cy="3900526"/>
          </a:xfrm>
        </p:grpSpPr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1043264" y="2913072"/>
              <a:ext cx="10094198" cy="0"/>
            </a:xfrm>
            <a:prstGeom prst="line">
              <a:avLst/>
            </a:prstGeom>
            <a:ln w="6350">
              <a:solidFill>
                <a:schemeClr val="tx2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063620" y="3950034"/>
              <a:ext cx="10068961" cy="329810"/>
            </a:xfrm>
            <a:prstGeom prst="rect">
              <a:avLst/>
            </a:prstGeom>
            <a:solidFill>
              <a:srgbClr val="EB8B2D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cxnSp>
          <p:nvCxnSpPr>
            <p:cNvPr id="152" name="Straight Connector 151"/>
            <p:cNvCxnSpPr>
              <a:cxnSpLocks/>
            </p:cNvCxnSpPr>
            <p:nvPr/>
          </p:nvCxnSpPr>
          <p:spPr>
            <a:xfrm flipH="1">
              <a:off x="1051819" y="2416077"/>
              <a:ext cx="11802" cy="1446830"/>
            </a:xfrm>
            <a:prstGeom prst="line">
              <a:avLst/>
            </a:prstGeom>
            <a:ln w="6350">
              <a:solidFill>
                <a:schemeClr val="tx2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Rectangle 129"/>
            <p:cNvSpPr>
              <a:spLocks/>
            </p:cNvSpPr>
            <p:nvPr/>
          </p:nvSpPr>
          <p:spPr bwMode="auto">
            <a:xfrm>
              <a:off x="1145909" y="2553044"/>
              <a:ext cx="9913352" cy="318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chemeClr val="accent5">
                      <a:lumMod val="50000"/>
                    </a:schemeClr>
                  </a:solidFill>
                  <a:effectLst/>
                </a:rPr>
                <a:t>RPA </a:t>
              </a:r>
              <a:r>
                <a:rPr lang="en-US" sz="1400" b="1">
                  <a:solidFill>
                    <a:schemeClr val="accent5">
                      <a:lumMod val="50000"/>
                    </a:schemeClr>
                  </a:solidFill>
                  <a:effectLst/>
                </a:rPr>
                <a:t>replicates human interactions with technology</a:t>
              </a:r>
              <a:r>
                <a:rPr lang="en-US" sz="1400">
                  <a:solidFill>
                    <a:schemeClr val="accent5">
                      <a:lumMod val="50000"/>
                    </a:schemeClr>
                  </a:solidFill>
                  <a:effectLst/>
                </a:rPr>
                <a:t>: it mimics common tasks such as queries, cut/paste, merging, button clicks, etc.</a:t>
              </a:r>
            </a:p>
          </p:txBody>
        </p:sp>
        <p:sp>
          <p:nvSpPr>
            <p:cNvPr id="155" name="Rectangle 129"/>
            <p:cNvSpPr>
              <a:spLocks/>
            </p:cNvSpPr>
            <p:nvPr/>
          </p:nvSpPr>
          <p:spPr bwMode="auto">
            <a:xfrm>
              <a:off x="1143148" y="2949675"/>
              <a:ext cx="9808620" cy="27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chemeClr val="accent5">
                      <a:lumMod val="50000"/>
                    </a:schemeClr>
                  </a:solidFill>
                  <a:effectLst/>
                </a:rPr>
                <a:t>RPA can be </a:t>
              </a:r>
              <a:r>
                <a:rPr lang="en-US" sz="1400" b="1">
                  <a:solidFill>
                    <a:schemeClr val="accent5">
                      <a:lumMod val="50000"/>
                    </a:schemeClr>
                  </a:solidFill>
                  <a:effectLst/>
                </a:rPr>
                <a:t>rapidly scaled up or down </a:t>
              </a:r>
              <a:r>
                <a:rPr lang="en-US" sz="1400">
                  <a:solidFill>
                    <a:schemeClr val="accent5">
                      <a:lumMod val="50000"/>
                    </a:schemeClr>
                  </a:solidFill>
                  <a:effectLst/>
                </a:rPr>
                <a:t>based on business requirements: it provides the flexibility to quickly deploy automations directly onto existing desktops (PCs, laptops) or virtually (virtual machines) to save on additional hardware costs.</a:t>
              </a:r>
            </a:p>
          </p:txBody>
        </p:sp>
        <p:sp>
          <p:nvSpPr>
            <p:cNvPr id="156" name="Rectangle 129"/>
            <p:cNvSpPr>
              <a:spLocks/>
            </p:cNvSpPr>
            <p:nvPr/>
          </p:nvSpPr>
          <p:spPr bwMode="auto">
            <a:xfrm>
              <a:off x="1154570" y="3530287"/>
              <a:ext cx="9797194" cy="414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100">
                  <a:solidFill>
                    <a:schemeClr val="accent5">
                      <a:lumMod val="50000"/>
                    </a:schemeClr>
                  </a:solidFill>
                  <a:effectLst/>
                  <a:latin typeface="Verdana" panose="020B0604030504040204" pitchFamily="34" charset="0"/>
                </a:rPr>
                <a:t>RPA </a:t>
              </a:r>
              <a:r>
                <a:rPr lang="en-US" sz="1100" b="1">
                  <a:solidFill>
                    <a:schemeClr val="accent5">
                      <a:lumMod val="50000"/>
                    </a:schemeClr>
                  </a:solidFill>
                  <a:effectLst/>
                  <a:latin typeface="Verdana" panose="020B0604030504040204" pitchFamily="34" charset="0"/>
                </a:rPr>
                <a:t>operates at the user level</a:t>
              </a:r>
              <a:r>
                <a:rPr lang="en-US" sz="1100">
                  <a:solidFill>
                    <a:schemeClr val="accent5">
                      <a:lumMod val="50000"/>
                    </a:schemeClr>
                  </a:solidFill>
                  <a:effectLst/>
                  <a:latin typeface="Verdana" panose="020B0604030504040204" pitchFamily="34" charset="0"/>
                </a:rPr>
                <a:t>: it automates rules-based work without compromising the underlying data. </a:t>
              </a:r>
            </a:p>
            <a:p>
              <a:pPr algn="ctr">
                <a:tabLst>
                  <a:tab pos="455786" algn="l"/>
                  <a:tab pos="911571" algn="l"/>
                  <a:tab pos="1367356" algn="l"/>
                  <a:tab pos="1823142" algn="l"/>
                  <a:tab pos="2278927" algn="l"/>
                  <a:tab pos="2734713" algn="l"/>
                  <a:tab pos="3190499" algn="l"/>
                  <a:tab pos="3646284" algn="l"/>
                  <a:tab pos="4102068" algn="l"/>
                  <a:tab pos="4557853" algn="l"/>
                  <a:tab pos="5013639" algn="l"/>
                  <a:tab pos="5469425" algn="l"/>
                </a:tabLst>
              </a:pPr>
              <a:endParaRPr lang="en-US" sz="1151">
                <a:solidFill>
                  <a:schemeClr val="tx2"/>
                </a:solidFill>
                <a:ea typeface="ＭＳ Ｐゴシック" charset="0"/>
                <a:cs typeface="Lato Regular"/>
                <a:sym typeface="Helvetica" charset="0"/>
              </a:endParaRPr>
            </a:p>
          </p:txBody>
        </p:sp>
        <p:cxnSp>
          <p:nvCxnSpPr>
            <p:cNvPr id="119" name="Straight Connector 118"/>
            <p:cNvCxnSpPr>
              <a:cxnSpLocks/>
            </p:cNvCxnSpPr>
            <p:nvPr/>
          </p:nvCxnSpPr>
          <p:spPr>
            <a:xfrm>
              <a:off x="11147873" y="2416077"/>
              <a:ext cx="0" cy="1446830"/>
            </a:xfrm>
            <a:prstGeom prst="line">
              <a:avLst/>
            </a:prstGeom>
            <a:ln w="6350">
              <a:solidFill>
                <a:schemeClr val="tx2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DEF29E-13E9-AD63-B4C1-49121B23BFF3}"/>
                </a:ext>
              </a:extLst>
            </p:cNvPr>
            <p:cNvSpPr/>
            <p:nvPr/>
          </p:nvSpPr>
          <p:spPr>
            <a:xfrm>
              <a:off x="1898277" y="4394525"/>
              <a:ext cx="3139909" cy="276127"/>
            </a:xfrm>
            <a:prstGeom prst="rect">
              <a:avLst/>
            </a:prstGeom>
            <a:solidFill>
              <a:srgbClr val="4A687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7208" tIns="58604" rIns="117208" bIns="58604" rtlCol="0" anchor="ctr"/>
            <a:lstStyle/>
            <a:p>
              <a:pPr algn="ctr"/>
              <a:endParaRPr lang="en-US" sz="900"/>
            </a:p>
          </p:txBody>
        </p:sp>
        <p:sp>
          <p:nvSpPr>
            <p:cNvPr id="12" name="Rectangle 129">
              <a:extLst>
                <a:ext uri="{FF2B5EF4-FFF2-40B4-BE49-F238E27FC236}">
                  <a16:creationId xmlns:a16="http://schemas.microsoft.com/office/drawing/2014/main" id="{A09A1901-B0F2-C195-E3B9-4023EB2DC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280" y="3986198"/>
              <a:ext cx="8317773" cy="284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ctr" defTabSz="899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WHAT RPA CAN DO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1503126-79EC-70B4-3C68-87E8AE42970F}"/>
                </a:ext>
              </a:extLst>
            </p:cNvPr>
            <p:cNvCxnSpPr>
              <a:cxnSpLocks/>
            </p:cNvCxnSpPr>
            <p:nvPr/>
          </p:nvCxnSpPr>
          <p:spPr>
            <a:xfrm>
              <a:off x="1054150" y="3387988"/>
              <a:ext cx="10094198" cy="0"/>
            </a:xfrm>
            <a:prstGeom prst="line">
              <a:avLst/>
            </a:prstGeom>
            <a:ln w="6350">
              <a:solidFill>
                <a:schemeClr val="tx2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4839032-B3F8-F995-E071-88A45F7B144B}"/>
                </a:ext>
              </a:extLst>
            </p:cNvPr>
            <p:cNvCxnSpPr>
              <a:cxnSpLocks/>
            </p:cNvCxnSpPr>
            <p:nvPr/>
          </p:nvCxnSpPr>
          <p:spPr>
            <a:xfrm>
              <a:off x="1054146" y="3862907"/>
              <a:ext cx="10094198" cy="0"/>
            </a:xfrm>
            <a:prstGeom prst="line">
              <a:avLst/>
            </a:prstGeom>
            <a:ln w="6350">
              <a:solidFill>
                <a:schemeClr val="tx2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129">
              <a:extLst>
                <a:ext uri="{FF2B5EF4-FFF2-40B4-BE49-F238E27FC236}">
                  <a16:creationId xmlns:a16="http://schemas.microsoft.com/office/drawing/2014/main" id="{B1E1527B-E37E-5009-2F78-1C5432837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484" y="4438705"/>
              <a:ext cx="2743200" cy="25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i="1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Open email and attachments</a:t>
              </a: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15A29A4-B276-EE85-0DF2-1C6D3AF8CE25}"/>
                </a:ext>
              </a:extLst>
            </p:cNvPr>
            <p:cNvCxnSpPr>
              <a:cxnSpLocks/>
            </p:cNvCxnSpPr>
            <p:nvPr/>
          </p:nvCxnSpPr>
          <p:spPr>
            <a:xfrm>
              <a:off x="1038384" y="2416077"/>
              <a:ext cx="10094198" cy="0"/>
            </a:xfrm>
            <a:prstGeom prst="line">
              <a:avLst/>
            </a:prstGeom>
            <a:ln w="6350">
              <a:solidFill>
                <a:schemeClr val="tx2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C70967-FD7A-ED58-5C85-A34D9BA3AC7E}"/>
                </a:ext>
              </a:extLst>
            </p:cNvPr>
            <p:cNvSpPr/>
            <p:nvPr/>
          </p:nvSpPr>
          <p:spPr>
            <a:xfrm>
              <a:off x="1903533" y="4718494"/>
              <a:ext cx="3139909" cy="276127"/>
            </a:xfrm>
            <a:prstGeom prst="rect">
              <a:avLst/>
            </a:prstGeom>
            <a:solidFill>
              <a:srgbClr val="4A687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7208" tIns="58604" rIns="117208" bIns="58604" rtlCol="0" anchor="ctr"/>
            <a:lstStyle/>
            <a:p>
              <a:pPr algn="ctr"/>
              <a:endParaRPr lang="en-US" sz="900"/>
            </a:p>
          </p:txBody>
        </p:sp>
        <p:sp>
          <p:nvSpPr>
            <p:cNvPr id="25" name="Rectangle 129">
              <a:extLst>
                <a:ext uri="{FF2B5EF4-FFF2-40B4-BE49-F238E27FC236}">
                  <a16:creationId xmlns:a16="http://schemas.microsoft.com/office/drawing/2014/main" id="{AD83E22C-A5B2-28FF-0076-CB9948A40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740" y="4762673"/>
              <a:ext cx="2743200" cy="25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i="1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Log into web/enterprise applications</a:t>
              </a: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682A457-00A5-CCC0-E719-598277C0357D}"/>
                </a:ext>
              </a:extLst>
            </p:cNvPr>
            <p:cNvSpPr/>
            <p:nvPr/>
          </p:nvSpPr>
          <p:spPr>
            <a:xfrm>
              <a:off x="1908789" y="5042463"/>
              <a:ext cx="3139909" cy="276127"/>
            </a:xfrm>
            <a:prstGeom prst="rect">
              <a:avLst/>
            </a:prstGeom>
            <a:solidFill>
              <a:srgbClr val="4A687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7208" tIns="58604" rIns="117208" bIns="58604" rtlCol="0" anchor="ctr"/>
            <a:lstStyle/>
            <a:p>
              <a:pPr algn="ctr"/>
              <a:endParaRPr lang="en-US" sz="900"/>
            </a:p>
          </p:txBody>
        </p:sp>
        <p:sp>
          <p:nvSpPr>
            <p:cNvPr id="29" name="Rectangle 129">
              <a:extLst>
                <a:ext uri="{FF2B5EF4-FFF2-40B4-BE49-F238E27FC236}">
                  <a16:creationId xmlns:a16="http://schemas.microsoft.com/office/drawing/2014/main" id="{96A4DBA7-4B0F-4C0A-017B-8360B4066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996" y="5086643"/>
              <a:ext cx="2743200" cy="25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i="1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Read and write to databases</a:t>
              </a: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392A8-F045-B16D-F099-079A62CCBF66}"/>
                </a:ext>
              </a:extLst>
            </p:cNvPr>
            <p:cNvSpPr/>
            <p:nvPr/>
          </p:nvSpPr>
          <p:spPr>
            <a:xfrm>
              <a:off x="1914045" y="5366432"/>
              <a:ext cx="3139909" cy="276127"/>
            </a:xfrm>
            <a:prstGeom prst="rect">
              <a:avLst/>
            </a:prstGeom>
            <a:solidFill>
              <a:srgbClr val="4A687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7208" tIns="58604" rIns="117208" bIns="58604" rtlCol="0" anchor="ctr"/>
            <a:lstStyle/>
            <a:p>
              <a:pPr algn="ctr"/>
              <a:endParaRPr lang="en-US" sz="900"/>
            </a:p>
          </p:txBody>
        </p:sp>
        <p:sp>
          <p:nvSpPr>
            <p:cNvPr id="31" name="Rectangle 129">
              <a:extLst>
                <a:ext uri="{FF2B5EF4-FFF2-40B4-BE49-F238E27FC236}">
                  <a16:creationId xmlns:a16="http://schemas.microsoft.com/office/drawing/2014/main" id="{3140BEB5-0B24-1CD4-5513-2E48E2BA3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252" y="5410613"/>
              <a:ext cx="2743200" cy="25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i="1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Move files and folders</a:t>
              </a: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AEBF29-1C88-779E-25C7-0E4781CE8063}"/>
                </a:ext>
              </a:extLst>
            </p:cNvPr>
            <p:cNvSpPr/>
            <p:nvPr/>
          </p:nvSpPr>
          <p:spPr>
            <a:xfrm>
              <a:off x="1919301" y="5690401"/>
              <a:ext cx="3139909" cy="276127"/>
            </a:xfrm>
            <a:prstGeom prst="rect">
              <a:avLst/>
            </a:prstGeom>
            <a:solidFill>
              <a:srgbClr val="4A687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7208" tIns="58604" rIns="117208" bIns="58604" rtlCol="0" anchor="ctr"/>
            <a:lstStyle/>
            <a:p>
              <a:pPr algn="ctr"/>
              <a:endParaRPr lang="en-US" sz="900"/>
            </a:p>
          </p:txBody>
        </p:sp>
        <p:sp>
          <p:nvSpPr>
            <p:cNvPr id="33" name="Rectangle 129">
              <a:extLst>
                <a:ext uri="{FF2B5EF4-FFF2-40B4-BE49-F238E27FC236}">
                  <a16:creationId xmlns:a16="http://schemas.microsoft.com/office/drawing/2014/main" id="{8AAB3335-3917-174C-1174-4B5B0C961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508" y="5734582"/>
              <a:ext cx="2743200" cy="25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i="1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Copy and paste</a:t>
              </a: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02354E-2DA9-4A08-E318-11F542D56ECB}"/>
                </a:ext>
              </a:extLst>
            </p:cNvPr>
            <p:cNvSpPr/>
            <p:nvPr/>
          </p:nvSpPr>
          <p:spPr>
            <a:xfrm>
              <a:off x="1924557" y="6014370"/>
              <a:ext cx="3139909" cy="276127"/>
            </a:xfrm>
            <a:prstGeom prst="rect">
              <a:avLst/>
            </a:prstGeom>
            <a:solidFill>
              <a:srgbClr val="4A687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7208" tIns="58604" rIns="117208" bIns="58604" rtlCol="0" anchor="ctr"/>
            <a:lstStyle/>
            <a:p>
              <a:pPr algn="ctr"/>
              <a:endParaRPr lang="en-US" sz="900"/>
            </a:p>
          </p:txBody>
        </p:sp>
        <p:sp>
          <p:nvSpPr>
            <p:cNvPr id="39" name="Rectangle 129">
              <a:extLst>
                <a:ext uri="{FF2B5EF4-FFF2-40B4-BE49-F238E27FC236}">
                  <a16:creationId xmlns:a16="http://schemas.microsoft.com/office/drawing/2014/main" id="{C669FCCD-CB14-E9E9-C08E-DF29E83F6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764" y="6058551"/>
              <a:ext cx="2743200" cy="25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i="1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Fill in forms</a:t>
              </a: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2CCA1EF-6525-F2D3-6E69-2AAEED9DE979}"/>
                </a:ext>
              </a:extLst>
            </p:cNvPr>
            <p:cNvSpPr/>
            <p:nvPr/>
          </p:nvSpPr>
          <p:spPr>
            <a:xfrm>
              <a:off x="7344150" y="4390323"/>
              <a:ext cx="3139909" cy="276127"/>
            </a:xfrm>
            <a:prstGeom prst="rect">
              <a:avLst/>
            </a:prstGeom>
            <a:solidFill>
              <a:srgbClr val="4A687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7208" tIns="58604" rIns="117208" bIns="58604"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Rectangle 129">
              <a:extLst>
                <a:ext uri="{FF2B5EF4-FFF2-40B4-BE49-F238E27FC236}">
                  <a16:creationId xmlns:a16="http://schemas.microsoft.com/office/drawing/2014/main" id="{FB4BA1A2-9EF3-8C83-A8F6-A43D349A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357" y="4434503"/>
              <a:ext cx="2743200" cy="25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i="1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Scrape data from the web</a:t>
              </a: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3B41CA2-3F55-3B48-9F9A-C63C61DF4B3D}"/>
                </a:ext>
              </a:extLst>
            </p:cNvPr>
            <p:cNvSpPr/>
            <p:nvPr/>
          </p:nvSpPr>
          <p:spPr>
            <a:xfrm>
              <a:off x="7349406" y="4714291"/>
              <a:ext cx="3139909" cy="276127"/>
            </a:xfrm>
            <a:prstGeom prst="rect">
              <a:avLst/>
            </a:prstGeom>
            <a:solidFill>
              <a:srgbClr val="4A687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7208" tIns="58604" rIns="117208" bIns="58604" rtlCol="0" anchor="ctr"/>
            <a:lstStyle/>
            <a:p>
              <a:pPr algn="ctr"/>
              <a:endParaRPr lang="en-US" sz="900"/>
            </a:p>
          </p:txBody>
        </p:sp>
        <p:sp>
          <p:nvSpPr>
            <p:cNvPr id="43" name="Rectangle 129">
              <a:extLst>
                <a:ext uri="{FF2B5EF4-FFF2-40B4-BE49-F238E27FC236}">
                  <a16:creationId xmlns:a16="http://schemas.microsoft.com/office/drawing/2014/main" id="{D1F1C92A-E816-F5A5-1304-FC85DFBA7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613" y="4758471"/>
              <a:ext cx="2743200" cy="25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i="1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Extract structured data from documents</a:t>
              </a: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1B37943-7471-37E7-2D0C-EA056CEE9A75}"/>
                </a:ext>
              </a:extLst>
            </p:cNvPr>
            <p:cNvSpPr/>
            <p:nvPr/>
          </p:nvSpPr>
          <p:spPr>
            <a:xfrm>
              <a:off x="7354662" y="5038259"/>
              <a:ext cx="3139909" cy="276127"/>
            </a:xfrm>
            <a:prstGeom prst="rect">
              <a:avLst/>
            </a:prstGeom>
            <a:solidFill>
              <a:srgbClr val="4A687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7208" tIns="58604" rIns="117208" bIns="58604" rtlCol="0" anchor="ctr"/>
            <a:lstStyle/>
            <a:p>
              <a:pPr algn="ctr"/>
              <a:endParaRPr lang="en-US" sz="900"/>
            </a:p>
          </p:txBody>
        </p:sp>
        <p:sp>
          <p:nvSpPr>
            <p:cNvPr id="45" name="Rectangle 129">
              <a:extLst>
                <a:ext uri="{FF2B5EF4-FFF2-40B4-BE49-F238E27FC236}">
                  <a16:creationId xmlns:a16="http://schemas.microsoft.com/office/drawing/2014/main" id="{AF6EF404-61C3-70ED-E931-4150ADAF4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4869" y="5082441"/>
              <a:ext cx="2743200" cy="25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i="1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Follow “if/then” decisions/rules</a:t>
              </a: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F034CBB-4DFB-2666-F2F1-F973327B42EE}"/>
                </a:ext>
              </a:extLst>
            </p:cNvPr>
            <p:cNvSpPr/>
            <p:nvPr/>
          </p:nvSpPr>
          <p:spPr>
            <a:xfrm>
              <a:off x="7359918" y="5362229"/>
              <a:ext cx="3139909" cy="276127"/>
            </a:xfrm>
            <a:prstGeom prst="rect">
              <a:avLst/>
            </a:prstGeom>
            <a:solidFill>
              <a:srgbClr val="4A687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7208" tIns="58604" rIns="117208" bIns="58604" rtlCol="0" anchor="ctr"/>
            <a:lstStyle/>
            <a:p>
              <a:pPr algn="ctr"/>
              <a:endParaRPr lang="en-US" sz="900"/>
            </a:p>
          </p:txBody>
        </p:sp>
        <p:sp>
          <p:nvSpPr>
            <p:cNvPr id="48" name="Rectangle 129">
              <a:extLst>
                <a:ext uri="{FF2B5EF4-FFF2-40B4-BE49-F238E27FC236}">
                  <a16:creationId xmlns:a16="http://schemas.microsoft.com/office/drawing/2014/main" id="{2D7DE613-8A80-E44D-CE08-158CE2418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125" y="5406411"/>
              <a:ext cx="2743200" cy="25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i="1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Collect social media statistics</a:t>
              </a: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FDDFE30-E069-8CC5-1CCF-22355E807D3B}"/>
                </a:ext>
              </a:extLst>
            </p:cNvPr>
            <p:cNvSpPr/>
            <p:nvPr/>
          </p:nvSpPr>
          <p:spPr>
            <a:xfrm>
              <a:off x="7365174" y="5686198"/>
              <a:ext cx="3139909" cy="276127"/>
            </a:xfrm>
            <a:prstGeom prst="rect">
              <a:avLst/>
            </a:prstGeom>
            <a:solidFill>
              <a:srgbClr val="4A687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7208" tIns="58604" rIns="117208" bIns="58604"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Rectangle 129">
              <a:extLst>
                <a:ext uri="{FF2B5EF4-FFF2-40B4-BE49-F238E27FC236}">
                  <a16:creationId xmlns:a16="http://schemas.microsoft.com/office/drawing/2014/main" id="{9F5C1A95-B0DC-40C7-98E0-C13189BA6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381" y="5730379"/>
              <a:ext cx="2743200" cy="25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i="1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Connect to system APIs</a:t>
              </a: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844FAD1-C76D-850B-41E9-41E2C3F35146}"/>
                </a:ext>
              </a:extLst>
            </p:cNvPr>
            <p:cNvSpPr/>
            <p:nvPr/>
          </p:nvSpPr>
          <p:spPr>
            <a:xfrm>
              <a:off x="7370430" y="6010168"/>
              <a:ext cx="3139909" cy="276127"/>
            </a:xfrm>
            <a:prstGeom prst="rect">
              <a:avLst/>
            </a:prstGeom>
            <a:solidFill>
              <a:srgbClr val="4A687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7208" tIns="58604" rIns="117208" bIns="58604" rtlCol="0" anchor="ctr"/>
            <a:lstStyle/>
            <a:p>
              <a:pPr algn="ctr"/>
              <a:endParaRPr lang="en-US" sz="900"/>
            </a:p>
          </p:txBody>
        </p:sp>
        <p:sp>
          <p:nvSpPr>
            <p:cNvPr id="80" name="Rectangle 129">
              <a:extLst>
                <a:ext uri="{FF2B5EF4-FFF2-40B4-BE49-F238E27FC236}">
                  <a16:creationId xmlns:a16="http://schemas.microsoft.com/office/drawing/2014/main" id="{F3E9E9F4-B73B-BB54-BF46-C2260C1C5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637" y="6054348"/>
              <a:ext cx="2743200" cy="25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i="1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Make calculations</a:t>
              </a: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936875" y="894273"/>
            <a:ext cx="445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OVERVIEW</a:t>
            </a:r>
            <a:endParaRPr lang="id-ID" sz="2400" b="1">
              <a:solidFill>
                <a:srgbClr val="EB8B2D"/>
              </a:solidFill>
              <a:latin typeface="+mj-lt"/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>
            <a:off x="1051820" y="1455680"/>
            <a:ext cx="943117" cy="0"/>
          </a:xfrm>
          <a:prstGeom prst="line">
            <a:avLst/>
          </a:prstGeom>
          <a:ln w="57150">
            <a:solidFill>
              <a:srgbClr val="4A6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4F64142-080E-90D0-3FD9-9DFCD0836942}"/>
              </a:ext>
            </a:extLst>
          </p:cNvPr>
          <p:cNvSpPr/>
          <p:nvPr/>
        </p:nvSpPr>
        <p:spPr>
          <a:xfrm>
            <a:off x="918148" y="1575731"/>
            <a:ext cx="10207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793750" hangingPunct="1"/>
            <a:r>
              <a:rPr lang="en-US">
                <a:solidFill>
                  <a:schemeClr val="tx1"/>
                </a:solidFill>
              </a:rPr>
              <a:t>Robotic Process Automation (RPA) is delivered through software that can be configured to undertake rules-based tasks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B5DAB7A-5825-964D-204C-7D959BEA7BC3}"/>
              </a:ext>
            </a:extLst>
          </p:cNvPr>
          <p:cNvSpPr txBox="1"/>
          <p:nvPr/>
        </p:nvSpPr>
        <p:spPr>
          <a:xfrm>
            <a:off x="1280133" y="4218459"/>
            <a:ext cx="612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01</a:t>
            </a:r>
          </a:p>
          <a:p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02</a:t>
            </a:r>
          </a:p>
          <a:p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03</a:t>
            </a:r>
          </a:p>
          <a:p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04</a:t>
            </a:r>
          </a:p>
          <a:p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05</a:t>
            </a:r>
          </a:p>
          <a:p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06</a:t>
            </a:r>
            <a:endParaRPr lang="id-ID" sz="2400" b="1">
              <a:solidFill>
                <a:srgbClr val="EB8B2D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1A66C43-CE66-8482-BE52-69B8C4BBF9AA}"/>
              </a:ext>
            </a:extLst>
          </p:cNvPr>
          <p:cNvSpPr txBox="1"/>
          <p:nvPr/>
        </p:nvSpPr>
        <p:spPr>
          <a:xfrm>
            <a:off x="6712472" y="4213205"/>
            <a:ext cx="631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12</a:t>
            </a:r>
          </a:p>
          <a:p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11</a:t>
            </a:r>
          </a:p>
          <a:p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10</a:t>
            </a:r>
          </a:p>
          <a:p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09</a:t>
            </a:r>
          </a:p>
          <a:p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08</a:t>
            </a:r>
          </a:p>
          <a:p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07</a:t>
            </a:r>
            <a:endParaRPr lang="id-ID" sz="2400" b="1">
              <a:solidFill>
                <a:srgbClr val="EB8B2D"/>
              </a:solidFill>
              <a:latin typeface="+mj-lt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C41EC6A-A46D-6D9F-FDD6-EE7A8B031722}"/>
              </a:ext>
            </a:extLst>
          </p:cNvPr>
          <p:cNvCxnSpPr>
            <a:cxnSpLocks/>
          </p:cNvCxnSpPr>
          <p:nvPr/>
        </p:nvCxnSpPr>
        <p:spPr>
          <a:xfrm>
            <a:off x="5418850" y="6369245"/>
            <a:ext cx="1230555" cy="0"/>
          </a:xfrm>
          <a:prstGeom prst="line">
            <a:avLst/>
          </a:prstGeom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8" name="object 37">
            <a:extLst>
              <a:ext uri="{FF2B5EF4-FFF2-40B4-BE49-F238E27FC236}">
                <a16:creationId xmlns:a16="http://schemas.microsoft.com/office/drawing/2014/main" id="{FF62CAEA-8E1B-52FB-78B6-5F183245CB47}"/>
              </a:ext>
            </a:extLst>
          </p:cNvPr>
          <p:cNvGrpSpPr/>
          <p:nvPr/>
        </p:nvGrpSpPr>
        <p:grpSpPr>
          <a:xfrm>
            <a:off x="5424437" y="4596655"/>
            <a:ext cx="1083945" cy="1274445"/>
            <a:chOff x="5532014" y="4533900"/>
            <a:chExt cx="1083945" cy="1274445"/>
          </a:xfrm>
        </p:grpSpPr>
        <p:sp>
          <p:nvSpPr>
            <p:cNvPr id="89" name="object 38">
              <a:extLst>
                <a:ext uri="{FF2B5EF4-FFF2-40B4-BE49-F238E27FC236}">
                  <a16:creationId xmlns:a16="http://schemas.microsoft.com/office/drawing/2014/main" id="{B0E85143-C5B7-F799-6748-99D4D862BFDE}"/>
                </a:ext>
              </a:extLst>
            </p:cNvPr>
            <p:cNvSpPr/>
            <p:nvPr/>
          </p:nvSpPr>
          <p:spPr>
            <a:xfrm>
              <a:off x="5532014" y="4533900"/>
              <a:ext cx="1083945" cy="1274445"/>
            </a:xfrm>
            <a:custGeom>
              <a:avLst/>
              <a:gdLst/>
              <a:ahLst/>
              <a:cxnLst/>
              <a:rect l="l" t="t" r="r" b="b"/>
              <a:pathLst>
                <a:path w="1083945" h="1274445">
                  <a:moveTo>
                    <a:pt x="398377" y="1031113"/>
                  </a:moveTo>
                  <a:lnTo>
                    <a:pt x="311890" y="1031113"/>
                  </a:lnTo>
                  <a:lnTo>
                    <a:pt x="322224" y="1032049"/>
                  </a:lnTo>
                  <a:lnTo>
                    <a:pt x="329511" y="1034510"/>
                  </a:lnTo>
                  <a:lnTo>
                    <a:pt x="334750" y="1037971"/>
                  </a:lnTo>
                  <a:lnTo>
                    <a:pt x="338941" y="1041908"/>
                  </a:lnTo>
                  <a:lnTo>
                    <a:pt x="343868" y="1049164"/>
                  </a:lnTo>
                  <a:lnTo>
                    <a:pt x="355675" y="1061664"/>
                  </a:lnTo>
                  <a:lnTo>
                    <a:pt x="360531" y="1068920"/>
                  </a:lnTo>
                  <a:lnTo>
                    <a:pt x="374699" y="1084860"/>
                  </a:lnTo>
                  <a:lnTo>
                    <a:pt x="384819" y="1103331"/>
                  </a:lnTo>
                  <a:lnTo>
                    <a:pt x="390892" y="1128889"/>
                  </a:lnTo>
                  <a:lnTo>
                    <a:pt x="392916" y="1166088"/>
                  </a:lnTo>
                  <a:lnTo>
                    <a:pt x="394602" y="1200842"/>
                  </a:lnTo>
                  <a:lnTo>
                    <a:pt x="398313" y="1225473"/>
                  </a:lnTo>
                  <a:lnTo>
                    <a:pt x="402024" y="1242008"/>
                  </a:lnTo>
                  <a:lnTo>
                    <a:pt x="403711" y="1252474"/>
                  </a:lnTo>
                  <a:lnTo>
                    <a:pt x="409172" y="1257871"/>
                  </a:lnTo>
                  <a:lnTo>
                    <a:pt x="411027" y="1264955"/>
                  </a:lnTo>
                  <a:lnTo>
                    <a:pt x="415919" y="1270015"/>
                  </a:lnTo>
                  <a:lnTo>
                    <a:pt x="422834" y="1273051"/>
                  </a:lnTo>
                  <a:lnTo>
                    <a:pt x="430762" y="1274064"/>
                  </a:lnTo>
                  <a:lnTo>
                    <a:pt x="441557" y="1274064"/>
                  </a:lnTo>
                  <a:lnTo>
                    <a:pt x="642088" y="1214678"/>
                  </a:lnTo>
                  <a:lnTo>
                    <a:pt x="452352" y="1214678"/>
                  </a:lnTo>
                  <a:lnTo>
                    <a:pt x="449268" y="1205570"/>
                  </a:lnTo>
                  <a:lnTo>
                    <a:pt x="447684" y="1194436"/>
                  </a:lnTo>
                  <a:lnTo>
                    <a:pt x="447101" y="1181276"/>
                  </a:lnTo>
                  <a:lnTo>
                    <a:pt x="447018" y="1166088"/>
                  </a:lnTo>
                  <a:lnTo>
                    <a:pt x="443204" y="1117672"/>
                  </a:lnTo>
                  <a:lnTo>
                    <a:pt x="432794" y="1082413"/>
                  </a:lnTo>
                  <a:lnTo>
                    <a:pt x="417335" y="1055247"/>
                  </a:lnTo>
                  <a:lnTo>
                    <a:pt x="398377" y="1031113"/>
                  </a:lnTo>
                  <a:close/>
                </a:path>
                <a:path w="1083945" h="1274445">
                  <a:moveTo>
                    <a:pt x="833576" y="53975"/>
                  </a:moveTo>
                  <a:lnTo>
                    <a:pt x="619738" y="53975"/>
                  </a:lnTo>
                  <a:lnTo>
                    <a:pt x="636081" y="55060"/>
                  </a:lnTo>
                  <a:lnTo>
                    <a:pt x="662131" y="58602"/>
                  </a:lnTo>
                  <a:lnTo>
                    <a:pt x="735406" y="74784"/>
                  </a:lnTo>
                  <a:lnTo>
                    <a:pt x="778657" y="88284"/>
                  </a:lnTo>
                  <a:lnTo>
                    <a:pt x="823668" y="105965"/>
                  </a:lnTo>
                  <a:lnTo>
                    <a:pt x="868451" y="128258"/>
                  </a:lnTo>
                  <a:lnTo>
                    <a:pt x="911019" y="155593"/>
                  </a:lnTo>
                  <a:lnTo>
                    <a:pt x="949386" y="188402"/>
                  </a:lnTo>
                  <a:lnTo>
                    <a:pt x="981564" y="227115"/>
                  </a:lnTo>
                  <a:lnTo>
                    <a:pt x="1005567" y="272163"/>
                  </a:lnTo>
                  <a:lnTo>
                    <a:pt x="1019407" y="323976"/>
                  </a:lnTo>
                  <a:lnTo>
                    <a:pt x="1028620" y="399160"/>
                  </a:lnTo>
                  <a:lnTo>
                    <a:pt x="1032821" y="456984"/>
                  </a:lnTo>
                  <a:lnTo>
                    <a:pt x="1031633" y="502544"/>
                  </a:lnTo>
                  <a:lnTo>
                    <a:pt x="1024678" y="540938"/>
                  </a:lnTo>
                  <a:lnTo>
                    <a:pt x="1011577" y="577262"/>
                  </a:lnTo>
                  <a:lnTo>
                    <a:pt x="991955" y="616611"/>
                  </a:lnTo>
                  <a:lnTo>
                    <a:pt x="965432" y="664082"/>
                  </a:lnTo>
                  <a:lnTo>
                    <a:pt x="953260" y="681277"/>
                  </a:lnTo>
                  <a:lnTo>
                    <a:pt x="941111" y="700484"/>
                  </a:lnTo>
                  <a:lnTo>
                    <a:pt x="916791" y="744982"/>
                  </a:lnTo>
                  <a:lnTo>
                    <a:pt x="891924" y="797012"/>
                  </a:lnTo>
                  <a:lnTo>
                    <a:pt x="872530" y="850564"/>
                  </a:lnTo>
                  <a:lnTo>
                    <a:pt x="858138" y="904499"/>
                  </a:lnTo>
                  <a:lnTo>
                    <a:pt x="848280" y="957678"/>
                  </a:lnTo>
                  <a:lnTo>
                    <a:pt x="842488" y="1008965"/>
                  </a:lnTo>
                  <a:lnTo>
                    <a:pt x="840383" y="1055247"/>
                  </a:lnTo>
                  <a:lnTo>
                    <a:pt x="840387" y="1061664"/>
                  </a:lnTo>
                  <a:lnTo>
                    <a:pt x="841226" y="1101305"/>
                  </a:lnTo>
                  <a:lnTo>
                    <a:pt x="452352" y="1214678"/>
                  </a:lnTo>
                  <a:lnTo>
                    <a:pt x="642088" y="1214678"/>
                  </a:lnTo>
                  <a:lnTo>
                    <a:pt x="879072" y="1144498"/>
                  </a:lnTo>
                  <a:lnTo>
                    <a:pt x="886914" y="1139438"/>
                  </a:lnTo>
                  <a:lnTo>
                    <a:pt x="893232" y="1132352"/>
                  </a:lnTo>
                  <a:lnTo>
                    <a:pt x="896502" y="1123240"/>
                  </a:lnTo>
                  <a:lnTo>
                    <a:pt x="895201" y="1112100"/>
                  </a:lnTo>
                  <a:lnTo>
                    <a:pt x="891990" y="1073707"/>
                  </a:lnTo>
                  <a:lnTo>
                    <a:pt x="891990" y="1029081"/>
                  </a:lnTo>
                  <a:lnTo>
                    <a:pt x="895767" y="979923"/>
                  </a:lnTo>
                  <a:lnTo>
                    <a:pt x="903887" y="927937"/>
                  </a:lnTo>
                  <a:lnTo>
                    <a:pt x="916917" y="874825"/>
                  </a:lnTo>
                  <a:lnTo>
                    <a:pt x="935422" y="822290"/>
                  </a:lnTo>
                  <a:lnTo>
                    <a:pt x="959971" y="772033"/>
                  </a:lnTo>
                  <a:lnTo>
                    <a:pt x="974411" y="748746"/>
                  </a:lnTo>
                  <a:lnTo>
                    <a:pt x="986339" y="727471"/>
                  </a:lnTo>
                  <a:lnTo>
                    <a:pt x="997243" y="708221"/>
                  </a:lnTo>
                  <a:lnTo>
                    <a:pt x="1008612" y="691007"/>
                  </a:lnTo>
                  <a:lnTo>
                    <a:pt x="1034189" y="645096"/>
                  </a:lnTo>
                  <a:lnTo>
                    <a:pt x="1054332" y="606212"/>
                  </a:lnTo>
                  <a:lnTo>
                    <a:pt x="1069164" y="570748"/>
                  </a:lnTo>
                  <a:lnTo>
                    <a:pt x="1078811" y="535098"/>
                  </a:lnTo>
                  <a:lnTo>
                    <a:pt x="1083398" y="495656"/>
                  </a:lnTo>
                  <a:lnTo>
                    <a:pt x="1083050" y="448816"/>
                  </a:lnTo>
                  <a:lnTo>
                    <a:pt x="1077891" y="390971"/>
                  </a:lnTo>
                  <a:lnTo>
                    <a:pt x="1068048" y="318516"/>
                  </a:lnTo>
                  <a:lnTo>
                    <a:pt x="1054030" y="262208"/>
                  </a:lnTo>
                  <a:lnTo>
                    <a:pt x="1030545" y="212605"/>
                  </a:lnTo>
                  <a:lnTo>
                    <a:pt x="999244" y="169325"/>
                  </a:lnTo>
                  <a:lnTo>
                    <a:pt x="961779" y="131984"/>
                  </a:lnTo>
                  <a:lnTo>
                    <a:pt x="919802" y="100199"/>
                  </a:lnTo>
                  <a:lnTo>
                    <a:pt x="874964" y="73588"/>
                  </a:lnTo>
                  <a:lnTo>
                    <a:pt x="833576" y="53975"/>
                  </a:lnTo>
                  <a:close/>
                </a:path>
                <a:path w="1083945" h="1274445">
                  <a:moveTo>
                    <a:pt x="619738" y="0"/>
                  </a:moveTo>
                  <a:lnTo>
                    <a:pt x="598148" y="0"/>
                  </a:lnTo>
                  <a:lnTo>
                    <a:pt x="522448" y="3295"/>
                  </a:lnTo>
                  <a:lnTo>
                    <a:pt x="454998" y="12703"/>
                  </a:lnTo>
                  <a:lnTo>
                    <a:pt x="395317" y="27503"/>
                  </a:lnTo>
                  <a:lnTo>
                    <a:pt x="342921" y="46976"/>
                  </a:lnTo>
                  <a:lnTo>
                    <a:pt x="297329" y="70402"/>
                  </a:lnTo>
                  <a:lnTo>
                    <a:pt x="258056" y="97063"/>
                  </a:lnTo>
                  <a:lnTo>
                    <a:pt x="224621" y="126239"/>
                  </a:lnTo>
                  <a:lnTo>
                    <a:pt x="196542" y="157210"/>
                  </a:lnTo>
                  <a:lnTo>
                    <a:pt x="173335" y="189257"/>
                  </a:lnTo>
                  <a:lnTo>
                    <a:pt x="139609" y="253701"/>
                  </a:lnTo>
                  <a:lnTo>
                    <a:pt x="119583" y="313817"/>
                  </a:lnTo>
                  <a:lnTo>
                    <a:pt x="109395" y="363849"/>
                  </a:lnTo>
                  <a:lnTo>
                    <a:pt x="106785" y="383286"/>
                  </a:lnTo>
                  <a:lnTo>
                    <a:pt x="100961" y="424417"/>
                  </a:lnTo>
                  <a:lnTo>
                    <a:pt x="90218" y="472523"/>
                  </a:lnTo>
                  <a:lnTo>
                    <a:pt x="74817" y="521653"/>
                  </a:lnTo>
                  <a:lnTo>
                    <a:pt x="55022" y="565857"/>
                  </a:lnTo>
                  <a:lnTo>
                    <a:pt x="31093" y="599186"/>
                  </a:lnTo>
                  <a:lnTo>
                    <a:pt x="20046" y="614235"/>
                  </a:lnTo>
                  <a:lnTo>
                    <a:pt x="7487" y="634333"/>
                  </a:lnTo>
                  <a:lnTo>
                    <a:pt x="0" y="658479"/>
                  </a:lnTo>
                  <a:lnTo>
                    <a:pt x="4169" y="685673"/>
                  </a:lnTo>
                  <a:lnTo>
                    <a:pt x="17494" y="707479"/>
                  </a:lnTo>
                  <a:lnTo>
                    <a:pt x="37903" y="718677"/>
                  </a:lnTo>
                  <a:lnTo>
                    <a:pt x="60336" y="722802"/>
                  </a:lnTo>
                  <a:lnTo>
                    <a:pt x="79734" y="723391"/>
                  </a:lnTo>
                  <a:lnTo>
                    <a:pt x="79734" y="739647"/>
                  </a:lnTo>
                  <a:lnTo>
                    <a:pt x="76577" y="747744"/>
                  </a:lnTo>
                  <a:lnTo>
                    <a:pt x="74955" y="755840"/>
                  </a:lnTo>
                  <a:lnTo>
                    <a:pt x="74358" y="763936"/>
                  </a:lnTo>
                  <a:lnTo>
                    <a:pt x="74273" y="772033"/>
                  </a:lnTo>
                  <a:lnTo>
                    <a:pt x="75378" y="786370"/>
                  </a:lnTo>
                  <a:lnTo>
                    <a:pt x="79019" y="797671"/>
                  </a:lnTo>
                  <a:lnTo>
                    <a:pt x="85685" y="806948"/>
                  </a:lnTo>
                  <a:lnTo>
                    <a:pt x="95863" y="815213"/>
                  </a:lnTo>
                  <a:lnTo>
                    <a:pt x="90812" y="834405"/>
                  </a:lnTo>
                  <a:lnTo>
                    <a:pt x="91846" y="851598"/>
                  </a:lnTo>
                  <a:lnTo>
                    <a:pt x="98952" y="866790"/>
                  </a:lnTo>
                  <a:lnTo>
                    <a:pt x="112119" y="879983"/>
                  </a:lnTo>
                  <a:lnTo>
                    <a:pt x="112119" y="923163"/>
                  </a:lnTo>
                  <a:lnTo>
                    <a:pt x="121619" y="969156"/>
                  </a:lnTo>
                  <a:lnTo>
                    <a:pt x="146671" y="1003500"/>
                  </a:lnTo>
                  <a:lnTo>
                    <a:pt x="182098" y="1026188"/>
                  </a:lnTo>
                  <a:lnTo>
                    <a:pt x="222724" y="1037215"/>
                  </a:lnTo>
                  <a:lnTo>
                    <a:pt x="263376" y="1036574"/>
                  </a:lnTo>
                  <a:lnTo>
                    <a:pt x="268710" y="1036574"/>
                  </a:lnTo>
                  <a:lnTo>
                    <a:pt x="280797" y="1035720"/>
                  </a:lnTo>
                  <a:lnTo>
                    <a:pt x="292348" y="1033843"/>
                  </a:lnTo>
                  <a:lnTo>
                    <a:pt x="302875" y="1031966"/>
                  </a:lnTo>
                  <a:lnTo>
                    <a:pt x="311890" y="1031113"/>
                  </a:lnTo>
                  <a:lnTo>
                    <a:pt x="398377" y="1031113"/>
                  </a:lnTo>
                  <a:lnTo>
                    <a:pt x="394301" y="1027007"/>
                  </a:lnTo>
                  <a:lnTo>
                    <a:pt x="390249" y="1022365"/>
                  </a:lnTo>
                  <a:lnTo>
                    <a:pt x="386197" y="1016700"/>
                  </a:lnTo>
                  <a:lnTo>
                    <a:pt x="382121" y="1009522"/>
                  </a:lnTo>
                  <a:lnTo>
                    <a:pt x="365093" y="993104"/>
                  </a:lnTo>
                  <a:lnTo>
                    <a:pt x="355641" y="987933"/>
                  </a:lnTo>
                  <a:lnTo>
                    <a:pt x="257915" y="987933"/>
                  </a:lnTo>
                  <a:lnTo>
                    <a:pt x="225351" y="986956"/>
                  </a:lnTo>
                  <a:lnTo>
                    <a:pt x="195812" y="975836"/>
                  </a:lnTo>
                  <a:lnTo>
                    <a:pt x="174369" y="954571"/>
                  </a:lnTo>
                  <a:lnTo>
                    <a:pt x="166094" y="923163"/>
                  </a:lnTo>
                  <a:lnTo>
                    <a:pt x="165006" y="890017"/>
                  </a:lnTo>
                  <a:lnTo>
                    <a:pt x="161395" y="868505"/>
                  </a:lnTo>
                  <a:lnTo>
                    <a:pt x="154735" y="854065"/>
                  </a:lnTo>
                  <a:lnTo>
                    <a:pt x="144504" y="842137"/>
                  </a:lnTo>
                  <a:lnTo>
                    <a:pt x="144504" y="836803"/>
                  </a:lnTo>
                  <a:lnTo>
                    <a:pt x="139170" y="836803"/>
                  </a:lnTo>
                  <a:lnTo>
                    <a:pt x="149965" y="826008"/>
                  </a:lnTo>
                  <a:lnTo>
                    <a:pt x="149965" y="820547"/>
                  </a:lnTo>
                  <a:lnTo>
                    <a:pt x="155299" y="815213"/>
                  </a:lnTo>
                  <a:lnTo>
                    <a:pt x="155299" y="798957"/>
                  </a:lnTo>
                  <a:lnTo>
                    <a:pt x="149965" y="788162"/>
                  </a:lnTo>
                  <a:lnTo>
                    <a:pt x="144504" y="782828"/>
                  </a:lnTo>
                  <a:lnTo>
                    <a:pt x="139170" y="782828"/>
                  </a:lnTo>
                  <a:lnTo>
                    <a:pt x="122914" y="777366"/>
                  </a:lnTo>
                  <a:lnTo>
                    <a:pt x="122914" y="766572"/>
                  </a:lnTo>
                  <a:lnTo>
                    <a:pt x="128375" y="761238"/>
                  </a:lnTo>
                  <a:lnTo>
                    <a:pt x="128375" y="755777"/>
                  </a:lnTo>
                  <a:lnTo>
                    <a:pt x="131544" y="747428"/>
                  </a:lnTo>
                  <a:lnTo>
                    <a:pt x="133725" y="737568"/>
                  </a:lnTo>
                  <a:lnTo>
                    <a:pt x="135929" y="724683"/>
                  </a:lnTo>
                  <a:lnTo>
                    <a:pt x="139170" y="707263"/>
                  </a:lnTo>
                  <a:lnTo>
                    <a:pt x="137314" y="696094"/>
                  </a:lnTo>
                  <a:lnTo>
                    <a:pt x="132423" y="686974"/>
                  </a:lnTo>
                  <a:lnTo>
                    <a:pt x="125507" y="679902"/>
                  </a:lnTo>
                  <a:lnTo>
                    <a:pt x="117580" y="674877"/>
                  </a:lnTo>
                  <a:lnTo>
                    <a:pt x="85068" y="674877"/>
                  </a:lnTo>
                  <a:lnTo>
                    <a:pt x="73203" y="674792"/>
                  </a:lnTo>
                  <a:lnTo>
                    <a:pt x="62827" y="674195"/>
                  </a:lnTo>
                  <a:lnTo>
                    <a:pt x="55475" y="672574"/>
                  </a:lnTo>
                  <a:lnTo>
                    <a:pt x="52683" y="669417"/>
                  </a:lnTo>
                  <a:lnTo>
                    <a:pt x="50686" y="664392"/>
                  </a:lnTo>
                  <a:lnTo>
                    <a:pt x="52714" y="657320"/>
                  </a:lnTo>
                  <a:lnTo>
                    <a:pt x="58791" y="648200"/>
                  </a:lnTo>
                  <a:lnTo>
                    <a:pt x="68939" y="637032"/>
                  </a:lnTo>
                  <a:lnTo>
                    <a:pt x="112914" y="568608"/>
                  </a:lnTo>
                  <a:lnTo>
                    <a:pt x="141186" y="486552"/>
                  </a:lnTo>
                  <a:lnTo>
                    <a:pt x="156289" y="417665"/>
                  </a:lnTo>
                  <a:lnTo>
                    <a:pt x="160760" y="388747"/>
                  </a:lnTo>
                  <a:lnTo>
                    <a:pt x="170729" y="326001"/>
                  </a:lnTo>
                  <a:lnTo>
                    <a:pt x="188367" y="271591"/>
                  </a:lnTo>
                  <a:lnTo>
                    <a:pt x="212574" y="224927"/>
                  </a:lnTo>
                  <a:lnTo>
                    <a:pt x="242251" y="185418"/>
                  </a:lnTo>
                  <a:lnTo>
                    <a:pt x="276300" y="152473"/>
                  </a:lnTo>
                  <a:lnTo>
                    <a:pt x="313622" y="125503"/>
                  </a:lnTo>
                  <a:lnTo>
                    <a:pt x="353117" y="103917"/>
                  </a:lnTo>
                  <a:lnTo>
                    <a:pt x="393687" y="87125"/>
                  </a:lnTo>
                  <a:lnTo>
                    <a:pt x="434234" y="74536"/>
                  </a:lnTo>
                  <a:lnTo>
                    <a:pt x="473657" y="65559"/>
                  </a:lnTo>
                  <a:lnTo>
                    <a:pt x="544741" y="56084"/>
                  </a:lnTo>
                  <a:lnTo>
                    <a:pt x="598148" y="53975"/>
                  </a:lnTo>
                  <a:lnTo>
                    <a:pt x="833576" y="53975"/>
                  </a:lnTo>
                  <a:lnTo>
                    <a:pt x="828918" y="51767"/>
                  </a:lnTo>
                  <a:lnTo>
                    <a:pt x="783313" y="34354"/>
                  </a:lnTo>
                  <a:lnTo>
                    <a:pt x="739803" y="20965"/>
                  </a:lnTo>
                  <a:lnTo>
                    <a:pt x="700039" y="11218"/>
                  </a:lnTo>
                  <a:lnTo>
                    <a:pt x="638355" y="1118"/>
                  </a:lnTo>
                  <a:lnTo>
                    <a:pt x="619738" y="0"/>
                  </a:lnTo>
                  <a:close/>
                </a:path>
                <a:path w="1083945" h="1274445">
                  <a:moveTo>
                    <a:pt x="311890" y="977138"/>
                  </a:moveTo>
                  <a:lnTo>
                    <a:pt x="299773" y="977991"/>
                  </a:lnTo>
                  <a:lnTo>
                    <a:pt x="275492" y="981745"/>
                  </a:lnTo>
                  <a:lnTo>
                    <a:pt x="263376" y="982599"/>
                  </a:lnTo>
                  <a:lnTo>
                    <a:pt x="257915" y="987933"/>
                  </a:lnTo>
                  <a:lnTo>
                    <a:pt x="355641" y="987933"/>
                  </a:lnTo>
                  <a:lnTo>
                    <a:pt x="347053" y="983234"/>
                  </a:lnTo>
                  <a:lnTo>
                    <a:pt x="328989" y="978411"/>
                  </a:lnTo>
                  <a:lnTo>
                    <a:pt x="311890" y="977138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39">
              <a:extLst>
                <a:ext uri="{FF2B5EF4-FFF2-40B4-BE49-F238E27FC236}">
                  <a16:creationId xmlns:a16="http://schemas.microsoft.com/office/drawing/2014/main" id="{6614732B-FD03-861A-4D32-D15CAA33C14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2847" y="4861559"/>
              <a:ext cx="245363" cy="2407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object 40">
              <a:extLst>
                <a:ext uri="{FF2B5EF4-FFF2-40B4-BE49-F238E27FC236}">
                  <a16:creationId xmlns:a16="http://schemas.microsoft.com/office/drawing/2014/main" id="{68D3DECF-43FB-6602-6F35-B84CB75F22DE}"/>
                </a:ext>
              </a:extLst>
            </p:cNvPr>
            <p:cNvSpPr/>
            <p:nvPr/>
          </p:nvSpPr>
          <p:spPr>
            <a:xfrm>
              <a:off x="5865875" y="4704842"/>
              <a:ext cx="559435" cy="557530"/>
            </a:xfrm>
            <a:custGeom>
              <a:avLst/>
              <a:gdLst/>
              <a:ahLst/>
              <a:cxnLst/>
              <a:rect l="l" t="t" r="r" b="b"/>
              <a:pathLst>
                <a:path w="559435" h="557529">
                  <a:moveTo>
                    <a:pt x="262424" y="471169"/>
                  </a:moveTo>
                  <a:lnTo>
                    <a:pt x="184658" y="471169"/>
                  </a:lnTo>
                  <a:lnTo>
                    <a:pt x="191922" y="472439"/>
                  </a:lnTo>
                  <a:lnTo>
                    <a:pt x="198199" y="474979"/>
                  </a:lnTo>
                  <a:lnTo>
                    <a:pt x="204499" y="478789"/>
                  </a:lnTo>
                  <a:lnTo>
                    <a:pt x="211836" y="482599"/>
                  </a:lnTo>
                  <a:lnTo>
                    <a:pt x="217170" y="530859"/>
                  </a:lnTo>
                  <a:lnTo>
                    <a:pt x="221349" y="538479"/>
                  </a:lnTo>
                  <a:lnTo>
                    <a:pt x="226028" y="546099"/>
                  </a:lnTo>
                  <a:lnTo>
                    <a:pt x="231707" y="551179"/>
                  </a:lnTo>
                  <a:lnTo>
                    <a:pt x="238887" y="552449"/>
                  </a:lnTo>
                  <a:lnTo>
                    <a:pt x="250215" y="556259"/>
                  </a:lnTo>
                  <a:lnTo>
                    <a:pt x="259984" y="557529"/>
                  </a:lnTo>
                  <a:lnTo>
                    <a:pt x="298656" y="557529"/>
                  </a:lnTo>
                  <a:lnTo>
                    <a:pt x="309008" y="556259"/>
                  </a:lnTo>
                  <a:lnTo>
                    <a:pt x="320421" y="552449"/>
                  </a:lnTo>
                  <a:lnTo>
                    <a:pt x="327600" y="551179"/>
                  </a:lnTo>
                  <a:lnTo>
                    <a:pt x="333279" y="546099"/>
                  </a:lnTo>
                  <a:lnTo>
                    <a:pt x="337958" y="538479"/>
                  </a:lnTo>
                  <a:lnTo>
                    <a:pt x="342138" y="530859"/>
                  </a:lnTo>
                  <a:lnTo>
                    <a:pt x="345085" y="504189"/>
                  </a:lnTo>
                  <a:lnTo>
                    <a:pt x="266064" y="504189"/>
                  </a:lnTo>
                  <a:lnTo>
                    <a:pt x="262424" y="471169"/>
                  </a:lnTo>
                  <a:close/>
                </a:path>
                <a:path w="559435" h="557529">
                  <a:moveTo>
                    <a:pt x="126952" y="50799"/>
                  </a:moveTo>
                  <a:lnTo>
                    <a:pt x="117524" y="52069"/>
                  </a:lnTo>
                  <a:lnTo>
                    <a:pt x="108585" y="54609"/>
                  </a:lnTo>
                  <a:lnTo>
                    <a:pt x="81407" y="81279"/>
                  </a:lnTo>
                  <a:lnTo>
                    <a:pt x="67881" y="97789"/>
                  </a:lnTo>
                  <a:lnTo>
                    <a:pt x="61618" y="104139"/>
                  </a:lnTo>
                  <a:lnTo>
                    <a:pt x="54356" y="109219"/>
                  </a:lnTo>
                  <a:lnTo>
                    <a:pt x="51284" y="116839"/>
                  </a:lnTo>
                  <a:lnTo>
                    <a:pt x="50260" y="124459"/>
                  </a:lnTo>
                  <a:lnTo>
                    <a:pt x="51284" y="133349"/>
                  </a:lnTo>
                  <a:lnTo>
                    <a:pt x="54356" y="140969"/>
                  </a:lnTo>
                  <a:lnTo>
                    <a:pt x="86868" y="184149"/>
                  </a:lnTo>
                  <a:lnTo>
                    <a:pt x="83627" y="189229"/>
                  </a:lnTo>
                  <a:lnTo>
                    <a:pt x="81422" y="195579"/>
                  </a:lnTo>
                  <a:lnTo>
                    <a:pt x="79242" y="203199"/>
                  </a:lnTo>
                  <a:lnTo>
                    <a:pt x="76073" y="212089"/>
                  </a:lnTo>
                  <a:lnTo>
                    <a:pt x="27177" y="217169"/>
                  </a:lnTo>
                  <a:lnTo>
                    <a:pt x="0" y="238759"/>
                  </a:lnTo>
                  <a:lnTo>
                    <a:pt x="0" y="314959"/>
                  </a:lnTo>
                  <a:lnTo>
                    <a:pt x="76073" y="346709"/>
                  </a:lnTo>
                  <a:lnTo>
                    <a:pt x="79242" y="354329"/>
                  </a:lnTo>
                  <a:lnTo>
                    <a:pt x="83627" y="367029"/>
                  </a:lnTo>
                  <a:lnTo>
                    <a:pt x="86868" y="374649"/>
                  </a:lnTo>
                  <a:lnTo>
                    <a:pt x="54356" y="417829"/>
                  </a:lnTo>
                  <a:lnTo>
                    <a:pt x="51284" y="422909"/>
                  </a:lnTo>
                  <a:lnTo>
                    <a:pt x="50260" y="430529"/>
                  </a:lnTo>
                  <a:lnTo>
                    <a:pt x="51284" y="438149"/>
                  </a:lnTo>
                  <a:lnTo>
                    <a:pt x="54356" y="444499"/>
                  </a:lnTo>
                  <a:lnTo>
                    <a:pt x="61618" y="452119"/>
                  </a:lnTo>
                  <a:lnTo>
                    <a:pt x="67881" y="459739"/>
                  </a:lnTo>
                  <a:lnTo>
                    <a:pt x="74144" y="466089"/>
                  </a:lnTo>
                  <a:lnTo>
                    <a:pt x="81407" y="471169"/>
                  </a:lnTo>
                  <a:lnTo>
                    <a:pt x="81407" y="477519"/>
                  </a:lnTo>
                  <a:lnTo>
                    <a:pt x="89493" y="483869"/>
                  </a:lnTo>
                  <a:lnTo>
                    <a:pt x="97043" y="490219"/>
                  </a:lnTo>
                  <a:lnTo>
                    <a:pt x="103570" y="496569"/>
                  </a:lnTo>
                  <a:lnTo>
                    <a:pt x="108585" y="504189"/>
                  </a:lnTo>
                  <a:lnTo>
                    <a:pt x="117524" y="506729"/>
                  </a:lnTo>
                  <a:lnTo>
                    <a:pt x="126952" y="507999"/>
                  </a:lnTo>
                  <a:lnTo>
                    <a:pt x="135356" y="504189"/>
                  </a:lnTo>
                  <a:lnTo>
                    <a:pt x="141224" y="499109"/>
                  </a:lnTo>
                  <a:lnTo>
                    <a:pt x="184658" y="471169"/>
                  </a:lnTo>
                  <a:lnTo>
                    <a:pt x="262424" y="471169"/>
                  </a:lnTo>
                  <a:lnTo>
                    <a:pt x="260603" y="454659"/>
                  </a:lnTo>
                  <a:lnTo>
                    <a:pt x="259118" y="449579"/>
                  </a:lnTo>
                  <a:lnTo>
                    <a:pt x="124840" y="449579"/>
                  </a:lnTo>
                  <a:lnTo>
                    <a:pt x="124840" y="444499"/>
                  </a:lnTo>
                  <a:lnTo>
                    <a:pt x="119507" y="439419"/>
                  </a:lnTo>
                  <a:lnTo>
                    <a:pt x="114046" y="439419"/>
                  </a:lnTo>
                  <a:lnTo>
                    <a:pt x="114046" y="433069"/>
                  </a:lnTo>
                  <a:lnTo>
                    <a:pt x="108585" y="427989"/>
                  </a:lnTo>
                  <a:lnTo>
                    <a:pt x="141224" y="389889"/>
                  </a:lnTo>
                  <a:lnTo>
                    <a:pt x="144224" y="384809"/>
                  </a:lnTo>
                  <a:lnTo>
                    <a:pt x="145224" y="378459"/>
                  </a:lnTo>
                  <a:lnTo>
                    <a:pt x="144224" y="370839"/>
                  </a:lnTo>
                  <a:lnTo>
                    <a:pt x="141224" y="363219"/>
                  </a:lnTo>
                  <a:lnTo>
                    <a:pt x="134056" y="350519"/>
                  </a:lnTo>
                  <a:lnTo>
                    <a:pt x="128936" y="339089"/>
                  </a:lnTo>
                  <a:lnTo>
                    <a:pt x="125864" y="326389"/>
                  </a:lnTo>
                  <a:lnTo>
                    <a:pt x="124840" y="314959"/>
                  </a:lnTo>
                  <a:lnTo>
                    <a:pt x="119882" y="307339"/>
                  </a:lnTo>
                  <a:lnTo>
                    <a:pt x="113363" y="302259"/>
                  </a:lnTo>
                  <a:lnTo>
                    <a:pt x="105820" y="299719"/>
                  </a:lnTo>
                  <a:lnTo>
                    <a:pt x="97789" y="298449"/>
                  </a:lnTo>
                  <a:lnTo>
                    <a:pt x="54356" y="293369"/>
                  </a:lnTo>
                  <a:lnTo>
                    <a:pt x="54356" y="265429"/>
                  </a:lnTo>
                  <a:lnTo>
                    <a:pt x="97789" y="260349"/>
                  </a:lnTo>
                  <a:lnTo>
                    <a:pt x="125864" y="226059"/>
                  </a:lnTo>
                  <a:lnTo>
                    <a:pt x="128936" y="214629"/>
                  </a:lnTo>
                  <a:lnTo>
                    <a:pt x="134056" y="204469"/>
                  </a:lnTo>
                  <a:lnTo>
                    <a:pt x="141224" y="195579"/>
                  </a:lnTo>
                  <a:lnTo>
                    <a:pt x="144224" y="186689"/>
                  </a:lnTo>
                  <a:lnTo>
                    <a:pt x="145224" y="179069"/>
                  </a:lnTo>
                  <a:lnTo>
                    <a:pt x="144224" y="171449"/>
                  </a:lnTo>
                  <a:lnTo>
                    <a:pt x="141224" y="162559"/>
                  </a:lnTo>
                  <a:lnTo>
                    <a:pt x="108585" y="124459"/>
                  </a:lnTo>
                  <a:lnTo>
                    <a:pt x="114046" y="124459"/>
                  </a:lnTo>
                  <a:lnTo>
                    <a:pt x="114046" y="119379"/>
                  </a:lnTo>
                  <a:lnTo>
                    <a:pt x="119507" y="114299"/>
                  </a:lnTo>
                  <a:lnTo>
                    <a:pt x="124840" y="114299"/>
                  </a:lnTo>
                  <a:lnTo>
                    <a:pt x="124840" y="109219"/>
                  </a:lnTo>
                  <a:lnTo>
                    <a:pt x="256293" y="109219"/>
                  </a:lnTo>
                  <a:lnTo>
                    <a:pt x="258746" y="105409"/>
                  </a:lnTo>
                  <a:lnTo>
                    <a:pt x="260603" y="97789"/>
                  </a:lnTo>
                  <a:lnTo>
                    <a:pt x="261897" y="86359"/>
                  </a:lnTo>
                  <a:lnTo>
                    <a:pt x="184658" y="86359"/>
                  </a:lnTo>
                  <a:lnTo>
                    <a:pt x="141224" y="54609"/>
                  </a:lnTo>
                  <a:lnTo>
                    <a:pt x="135356" y="52069"/>
                  </a:lnTo>
                  <a:lnTo>
                    <a:pt x="126952" y="50799"/>
                  </a:lnTo>
                  <a:close/>
                </a:path>
                <a:path w="559435" h="557529">
                  <a:moveTo>
                    <a:pt x="481674" y="471169"/>
                  </a:moveTo>
                  <a:lnTo>
                    <a:pt x="374650" y="471169"/>
                  </a:lnTo>
                  <a:lnTo>
                    <a:pt x="418084" y="499109"/>
                  </a:lnTo>
                  <a:lnTo>
                    <a:pt x="423951" y="504189"/>
                  </a:lnTo>
                  <a:lnTo>
                    <a:pt x="432355" y="506729"/>
                  </a:lnTo>
                  <a:lnTo>
                    <a:pt x="441783" y="504189"/>
                  </a:lnTo>
                  <a:lnTo>
                    <a:pt x="450723" y="499109"/>
                  </a:lnTo>
                  <a:lnTo>
                    <a:pt x="463768" y="488949"/>
                  </a:lnTo>
                  <a:lnTo>
                    <a:pt x="481674" y="471169"/>
                  </a:lnTo>
                  <a:close/>
                </a:path>
                <a:path w="559435" h="557529">
                  <a:moveTo>
                    <a:pt x="379444" y="412749"/>
                  </a:moveTo>
                  <a:lnTo>
                    <a:pt x="371887" y="414019"/>
                  </a:lnTo>
                  <a:lnTo>
                    <a:pt x="363854" y="417829"/>
                  </a:lnTo>
                  <a:lnTo>
                    <a:pt x="351589" y="421639"/>
                  </a:lnTo>
                  <a:lnTo>
                    <a:pt x="339359" y="427989"/>
                  </a:lnTo>
                  <a:lnTo>
                    <a:pt x="327153" y="431799"/>
                  </a:lnTo>
                  <a:lnTo>
                    <a:pt x="314960" y="433069"/>
                  </a:lnTo>
                  <a:lnTo>
                    <a:pt x="310116" y="438149"/>
                  </a:lnTo>
                  <a:lnTo>
                    <a:pt x="304784" y="441959"/>
                  </a:lnTo>
                  <a:lnTo>
                    <a:pt x="300476" y="448309"/>
                  </a:lnTo>
                  <a:lnTo>
                    <a:pt x="298703" y="454659"/>
                  </a:lnTo>
                  <a:lnTo>
                    <a:pt x="293243" y="504189"/>
                  </a:lnTo>
                  <a:lnTo>
                    <a:pt x="345085" y="504189"/>
                  </a:lnTo>
                  <a:lnTo>
                    <a:pt x="347472" y="482599"/>
                  </a:lnTo>
                  <a:lnTo>
                    <a:pt x="354808" y="478789"/>
                  </a:lnTo>
                  <a:lnTo>
                    <a:pt x="361108" y="474979"/>
                  </a:lnTo>
                  <a:lnTo>
                    <a:pt x="367385" y="472439"/>
                  </a:lnTo>
                  <a:lnTo>
                    <a:pt x="374650" y="471169"/>
                  </a:lnTo>
                  <a:lnTo>
                    <a:pt x="481674" y="471169"/>
                  </a:lnTo>
                  <a:lnTo>
                    <a:pt x="491906" y="461009"/>
                  </a:lnTo>
                  <a:lnTo>
                    <a:pt x="500938" y="449579"/>
                  </a:lnTo>
                  <a:lnTo>
                    <a:pt x="434466" y="449579"/>
                  </a:lnTo>
                  <a:lnTo>
                    <a:pt x="391033" y="417829"/>
                  </a:lnTo>
                  <a:lnTo>
                    <a:pt x="386000" y="414019"/>
                  </a:lnTo>
                  <a:lnTo>
                    <a:pt x="379444" y="412749"/>
                  </a:lnTo>
                  <a:close/>
                </a:path>
                <a:path w="559435" h="557529">
                  <a:moveTo>
                    <a:pt x="179197" y="412749"/>
                  </a:moveTo>
                  <a:lnTo>
                    <a:pt x="171057" y="414019"/>
                  </a:lnTo>
                  <a:lnTo>
                    <a:pt x="162940" y="417829"/>
                  </a:lnTo>
                  <a:lnTo>
                    <a:pt x="124840" y="449579"/>
                  </a:lnTo>
                  <a:lnTo>
                    <a:pt x="259118" y="449579"/>
                  </a:lnTo>
                  <a:lnTo>
                    <a:pt x="258746" y="448309"/>
                  </a:lnTo>
                  <a:lnTo>
                    <a:pt x="253841" y="441959"/>
                  </a:lnTo>
                  <a:lnTo>
                    <a:pt x="246887" y="438149"/>
                  </a:lnTo>
                  <a:lnTo>
                    <a:pt x="238887" y="433069"/>
                  </a:lnTo>
                  <a:lnTo>
                    <a:pt x="227546" y="431799"/>
                  </a:lnTo>
                  <a:lnTo>
                    <a:pt x="217217" y="427989"/>
                  </a:lnTo>
                  <a:lnTo>
                    <a:pt x="206865" y="421639"/>
                  </a:lnTo>
                  <a:lnTo>
                    <a:pt x="195452" y="417829"/>
                  </a:lnTo>
                  <a:lnTo>
                    <a:pt x="187336" y="414019"/>
                  </a:lnTo>
                  <a:lnTo>
                    <a:pt x="179197" y="412749"/>
                  </a:lnTo>
                  <a:close/>
                </a:path>
                <a:path w="559435" h="557529">
                  <a:moveTo>
                    <a:pt x="504951" y="109219"/>
                  </a:moveTo>
                  <a:lnTo>
                    <a:pt x="434466" y="109219"/>
                  </a:lnTo>
                  <a:lnTo>
                    <a:pt x="450723" y="124459"/>
                  </a:lnTo>
                  <a:lnTo>
                    <a:pt x="418084" y="162559"/>
                  </a:lnTo>
                  <a:lnTo>
                    <a:pt x="415083" y="171449"/>
                  </a:lnTo>
                  <a:lnTo>
                    <a:pt x="414083" y="179069"/>
                  </a:lnTo>
                  <a:lnTo>
                    <a:pt x="415083" y="186689"/>
                  </a:lnTo>
                  <a:lnTo>
                    <a:pt x="418084" y="195579"/>
                  </a:lnTo>
                  <a:lnTo>
                    <a:pt x="425251" y="204469"/>
                  </a:lnTo>
                  <a:lnTo>
                    <a:pt x="430371" y="214629"/>
                  </a:lnTo>
                  <a:lnTo>
                    <a:pt x="433443" y="226059"/>
                  </a:lnTo>
                  <a:lnTo>
                    <a:pt x="434466" y="238759"/>
                  </a:lnTo>
                  <a:lnTo>
                    <a:pt x="439342" y="246379"/>
                  </a:lnTo>
                  <a:lnTo>
                    <a:pt x="445277" y="253999"/>
                  </a:lnTo>
                  <a:lnTo>
                    <a:pt x="451236" y="259079"/>
                  </a:lnTo>
                  <a:lnTo>
                    <a:pt x="456184" y="260349"/>
                  </a:lnTo>
                  <a:lnTo>
                    <a:pt x="504951" y="265429"/>
                  </a:lnTo>
                  <a:lnTo>
                    <a:pt x="504951" y="293369"/>
                  </a:lnTo>
                  <a:lnTo>
                    <a:pt x="456184" y="298449"/>
                  </a:lnTo>
                  <a:lnTo>
                    <a:pt x="433443" y="326389"/>
                  </a:lnTo>
                  <a:lnTo>
                    <a:pt x="430371" y="339089"/>
                  </a:lnTo>
                  <a:lnTo>
                    <a:pt x="425251" y="350519"/>
                  </a:lnTo>
                  <a:lnTo>
                    <a:pt x="418084" y="363219"/>
                  </a:lnTo>
                  <a:lnTo>
                    <a:pt x="415083" y="370839"/>
                  </a:lnTo>
                  <a:lnTo>
                    <a:pt x="414083" y="378459"/>
                  </a:lnTo>
                  <a:lnTo>
                    <a:pt x="415083" y="384809"/>
                  </a:lnTo>
                  <a:lnTo>
                    <a:pt x="418084" y="389889"/>
                  </a:lnTo>
                  <a:lnTo>
                    <a:pt x="450723" y="427989"/>
                  </a:lnTo>
                  <a:lnTo>
                    <a:pt x="446629" y="433069"/>
                  </a:lnTo>
                  <a:lnTo>
                    <a:pt x="438489" y="444499"/>
                  </a:lnTo>
                  <a:lnTo>
                    <a:pt x="434466" y="449579"/>
                  </a:lnTo>
                  <a:lnTo>
                    <a:pt x="500938" y="449579"/>
                  </a:lnTo>
                  <a:lnTo>
                    <a:pt x="504951" y="444499"/>
                  </a:lnTo>
                  <a:lnTo>
                    <a:pt x="508023" y="438149"/>
                  </a:lnTo>
                  <a:lnTo>
                    <a:pt x="509047" y="430529"/>
                  </a:lnTo>
                  <a:lnTo>
                    <a:pt x="508023" y="422909"/>
                  </a:lnTo>
                  <a:lnTo>
                    <a:pt x="504951" y="417829"/>
                  </a:lnTo>
                  <a:lnTo>
                    <a:pt x="472439" y="374649"/>
                  </a:lnTo>
                  <a:lnTo>
                    <a:pt x="475680" y="367029"/>
                  </a:lnTo>
                  <a:lnTo>
                    <a:pt x="480065" y="354329"/>
                  </a:lnTo>
                  <a:lnTo>
                    <a:pt x="483235" y="346709"/>
                  </a:lnTo>
                  <a:lnTo>
                    <a:pt x="532129" y="341629"/>
                  </a:lnTo>
                  <a:lnTo>
                    <a:pt x="542466" y="337819"/>
                  </a:lnTo>
                  <a:lnTo>
                    <a:pt x="549767" y="331469"/>
                  </a:lnTo>
                  <a:lnTo>
                    <a:pt x="555043" y="325119"/>
                  </a:lnTo>
                  <a:lnTo>
                    <a:pt x="559308" y="314959"/>
                  </a:lnTo>
                  <a:lnTo>
                    <a:pt x="559308" y="238759"/>
                  </a:lnTo>
                  <a:lnTo>
                    <a:pt x="483235" y="212089"/>
                  </a:lnTo>
                  <a:lnTo>
                    <a:pt x="480065" y="203199"/>
                  </a:lnTo>
                  <a:lnTo>
                    <a:pt x="477885" y="195579"/>
                  </a:lnTo>
                  <a:lnTo>
                    <a:pt x="475680" y="189229"/>
                  </a:lnTo>
                  <a:lnTo>
                    <a:pt x="472439" y="184149"/>
                  </a:lnTo>
                  <a:lnTo>
                    <a:pt x="504951" y="140969"/>
                  </a:lnTo>
                  <a:lnTo>
                    <a:pt x="508023" y="133349"/>
                  </a:lnTo>
                  <a:lnTo>
                    <a:pt x="509047" y="124459"/>
                  </a:lnTo>
                  <a:lnTo>
                    <a:pt x="508023" y="116839"/>
                  </a:lnTo>
                  <a:lnTo>
                    <a:pt x="504951" y="109219"/>
                  </a:lnTo>
                  <a:close/>
                </a:path>
                <a:path w="559435" h="557529">
                  <a:moveTo>
                    <a:pt x="256293" y="109219"/>
                  </a:moveTo>
                  <a:lnTo>
                    <a:pt x="124840" y="109219"/>
                  </a:lnTo>
                  <a:lnTo>
                    <a:pt x="162940" y="140969"/>
                  </a:lnTo>
                  <a:lnTo>
                    <a:pt x="171057" y="144779"/>
                  </a:lnTo>
                  <a:lnTo>
                    <a:pt x="187336" y="144779"/>
                  </a:lnTo>
                  <a:lnTo>
                    <a:pt x="195452" y="140969"/>
                  </a:lnTo>
                  <a:lnTo>
                    <a:pt x="206865" y="134619"/>
                  </a:lnTo>
                  <a:lnTo>
                    <a:pt x="217217" y="128269"/>
                  </a:lnTo>
                  <a:lnTo>
                    <a:pt x="227546" y="123189"/>
                  </a:lnTo>
                  <a:lnTo>
                    <a:pt x="238887" y="119379"/>
                  </a:lnTo>
                  <a:lnTo>
                    <a:pt x="246887" y="118109"/>
                  </a:lnTo>
                  <a:lnTo>
                    <a:pt x="253841" y="113029"/>
                  </a:lnTo>
                  <a:lnTo>
                    <a:pt x="256293" y="109219"/>
                  </a:lnTo>
                  <a:close/>
                </a:path>
                <a:path w="559435" h="557529">
                  <a:moveTo>
                    <a:pt x="344867" y="49529"/>
                  </a:moveTo>
                  <a:lnTo>
                    <a:pt x="293243" y="49529"/>
                  </a:lnTo>
                  <a:lnTo>
                    <a:pt x="298703" y="97789"/>
                  </a:lnTo>
                  <a:lnTo>
                    <a:pt x="300476" y="105409"/>
                  </a:lnTo>
                  <a:lnTo>
                    <a:pt x="304784" y="113029"/>
                  </a:lnTo>
                  <a:lnTo>
                    <a:pt x="310116" y="118109"/>
                  </a:lnTo>
                  <a:lnTo>
                    <a:pt x="314960" y="119379"/>
                  </a:lnTo>
                  <a:lnTo>
                    <a:pt x="327153" y="123189"/>
                  </a:lnTo>
                  <a:lnTo>
                    <a:pt x="339359" y="128269"/>
                  </a:lnTo>
                  <a:lnTo>
                    <a:pt x="363854" y="140969"/>
                  </a:lnTo>
                  <a:lnTo>
                    <a:pt x="371887" y="144779"/>
                  </a:lnTo>
                  <a:lnTo>
                    <a:pt x="386000" y="144779"/>
                  </a:lnTo>
                  <a:lnTo>
                    <a:pt x="391033" y="140969"/>
                  </a:lnTo>
                  <a:lnTo>
                    <a:pt x="434466" y="109219"/>
                  </a:lnTo>
                  <a:lnTo>
                    <a:pt x="504951" y="109219"/>
                  </a:lnTo>
                  <a:lnTo>
                    <a:pt x="491906" y="93979"/>
                  </a:lnTo>
                  <a:lnTo>
                    <a:pt x="484232" y="86359"/>
                  </a:lnTo>
                  <a:lnTo>
                    <a:pt x="374650" y="86359"/>
                  </a:lnTo>
                  <a:lnTo>
                    <a:pt x="367385" y="83819"/>
                  </a:lnTo>
                  <a:lnTo>
                    <a:pt x="354808" y="80009"/>
                  </a:lnTo>
                  <a:lnTo>
                    <a:pt x="347472" y="76199"/>
                  </a:lnTo>
                  <a:lnTo>
                    <a:pt x="344867" y="49529"/>
                  </a:lnTo>
                  <a:close/>
                </a:path>
                <a:path w="559435" h="557529">
                  <a:moveTo>
                    <a:pt x="320421" y="0"/>
                  </a:moveTo>
                  <a:lnTo>
                    <a:pt x="238887" y="0"/>
                  </a:lnTo>
                  <a:lnTo>
                    <a:pt x="231707" y="5079"/>
                  </a:lnTo>
                  <a:lnTo>
                    <a:pt x="226028" y="8889"/>
                  </a:lnTo>
                  <a:lnTo>
                    <a:pt x="221349" y="15239"/>
                  </a:lnTo>
                  <a:lnTo>
                    <a:pt x="217170" y="21589"/>
                  </a:lnTo>
                  <a:lnTo>
                    <a:pt x="211836" y="76199"/>
                  </a:lnTo>
                  <a:lnTo>
                    <a:pt x="204499" y="80009"/>
                  </a:lnTo>
                  <a:lnTo>
                    <a:pt x="191922" y="83819"/>
                  </a:lnTo>
                  <a:lnTo>
                    <a:pt x="184658" y="86359"/>
                  </a:lnTo>
                  <a:lnTo>
                    <a:pt x="261897" y="86359"/>
                  </a:lnTo>
                  <a:lnTo>
                    <a:pt x="266064" y="49529"/>
                  </a:lnTo>
                  <a:lnTo>
                    <a:pt x="344867" y="49529"/>
                  </a:lnTo>
                  <a:lnTo>
                    <a:pt x="342138" y="21589"/>
                  </a:lnTo>
                  <a:lnTo>
                    <a:pt x="337958" y="15239"/>
                  </a:lnTo>
                  <a:lnTo>
                    <a:pt x="333279" y="8889"/>
                  </a:lnTo>
                  <a:lnTo>
                    <a:pt x="327600" y="5079"/>
                  </a:lnTo>
                  <a:lnTo>
                    <a:pt x="320421" y="0"/>
                  </a:lnTo>
                  <a:close/>
                </a:path>
                <a:path w="559435" h="557529">
                  <a:moveTo>
                    <a:pt x="432355" y="50799"/>
                  </a:moveTo>
                  <a:lnTo>
                    <a:pt x="423951" y="52069"/>
                  </a:lnTo>
                  <a:lnTo>
                    <a:pt x="418084" y="54609"/>
                  </a:lnTo>
                  <a:lnTo>
                    <a:pt x="374650" y="86359"/>
                  </a:lnTo>
                  <a:lnTo>
                    <a:pt x="484232" y="86359"/>
                  </a:lnTo>
                  <a:lnTo>
                    <a:pt x="477837" y="80009"/>
                  </a:lnTo>
                  <a:lnTo>
                    <a:pt x="463768" y="67309"/>
                  </a:lnTo>
                  <a:lnTo>
                    <a:pt x="450723" y="54609"/>
                  </a:lnTo>
                  <a:lnTo>
                    <a:pt x="441783" y="52069"/>
                  </a:lnTo>
                  <a:lnTo>
                    <a:pt x="432355" y="50799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73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evron 35"/>
          <p:cNvSpPr/>
          <p:nvPr/>
        </p:nvSpPr>
        <p:spPr>
          <a:xfrm>
            <a:off x="936873" y="2206734"/>
            <a:ext cx="4788226" cy="1041067"/>
          </a:xfrm>
          <a:prstGeom prst="chevron">
            <a:avLst>
              <a:gd name="adj" fmla="val 32323"/>
            </a:avLst>
          </a:prstGeom>
          <a:solidFill>
            <a:srgbClr val="4A687E"/>
          </a:solidFill>
          <a:ln w="381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>
              <a:defRPr/>
            </a:pPr>
            <a:endParaRPr lang="en-US" sz="1351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DD280CE1-A48E-A03F-58AD-25CA2D77B410}"/>
              </a:ext>
            </a:extLst>
          </p:cNvPr>
          <p:cNvSpPr/>
          <p:nvPr/>
        </p:nvSpPr>
        <p:spPr>
          <a:xfrm>
            <a:off x="6466901" y="2206735"/>
            <a:ext cx="4966073" cy="1041066"/>
          </a:xfrm>
          <a:prstGeom prst="chevron">
            <a:avLst>
              <a:gd name="adj" fmla="val 32323"/>
            </a:avLst>
          </a:prstGeom>
          <a:solidFill>
            <a:srgbClr val="EB8B2D"/>
          </a:solidFill>
          <a:ln w="381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>
              <a:defRPr/>
            </a:pPr>
            <a:endParaRPr lang="en-US" sz="1351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3AB0E-923A-2EE7-DF30-8BC27BC94763}"/>
              </a:ext>
            </a:extLst>
          </p:cNvPr>
          <p:cNvSpPr/>
          <p:nvPr/>
        </p:nvSpPr>
        <p:spPr>
          <a:xfrm>
            <a:off x="6929611" y="2589299"/>
            <a:ext cx="4246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effectLst/>
              </a:rPr>
              <a:t>Higher level task and decision enablement for existing employees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B69BE0-2A15-CD3D-DF8D-C2FBE6108477}"/>
              </a:ext>
            </a:extLst>
          </p:cNvPr>
          <p:cNvSpPr/>
          <p:nvPr/>
        </p:nvSpPr>
        <p:spPr>
          <a:xfrm>
            <a:off x="1362203" y="2618175"/>
            <a:ext cx="4091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effectLst/>
              </a:rPr>
              <a:t>Savings can be achieved with every deployed automation</a:t>
            </a: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14A9E055-E57F-70E8-896D-863AD3A29B56}"/>
              </a:ext>
            </a:extLst>
          </p:cNvPr>
          <p:cNvSpPr/>
          <p:nvPr/>
        </p:nvSpPr>
        <p:spPr>
          <a:xfrm>
            <a:off x="936873" y="3307260"/>
            <a:ext cx="4788226" cy="1021011"/>
          </a:xfrm>
          <a:prstGeom prst="chevron">
            <a:avLst>
              <a:gd name="adj" fmla="val 32323"/>
            </a:avLst>
          </a:prstGeom>
          <a:solidFill>
            <a:srgbClr val="4A687E"/>
          </a:solidFill>
          <a:ln w="381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>
              <a:defRPr/>
            </a:pPr>
            <a:endParaRPr lang="en-US" sz="1351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768F6025-8B1D-FCF0-0FA0-B65ED32A3964}"/>
              </a:ext>
            </a:extLst>
          </p:cNvPr>
          <p:cNvSpPr/>
          <p:nvPr/>
        </p:nvSpPr>
        <p:spPr>
          <a:xfrm>
            <a:off x="6466901" y="3349233"/>
            <a:ext cx="4966073" cy="976413"/>
          </a:xfrm>
          <a:prstGeom prst="chevron">
            <a:avLst>
              <a:gd name="adj" fmla="val 32323"/>
            </a:avLst>
          </a:prstGeom>
          <a:solidFill>
            <a:srgbClr val="EB8B2D"/>
          </a:solidFill>
          <a:ln w="381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>
              <a:defRPr/>
            </a:pPr>
            <a:endParaRPr lang="en-US" sz="1351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644-DE9E-446D-A885-C3134F948A8C}"/>
              </a:ext>
            </a:extLst>
          </p:cNvPr>
          <p:cNvSpPr/>
          <p:nvPr/>
        </p:nvSpPr>
        <p:spPr>
          <a:xfrm>
            <a:off x="6984334" y="3727898"/>
            <a:ext cx="405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effectLst/>
              </a:rPr>
              <a:t>Robust security design and architecture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15E357-C631-C1F5-590B-DE5DB9EE2C3D}"/>
              </a:ext>
            </a:extLst>
          </p:cNvPr>
          <p:cNvSpPr/>
          <p:nvPr/>
        </p:nvSpPr>
        <p:spPr>
          <a:xfrm>
            <a:off x="1362202" y="3689090"/>
            <a:ext cx="3903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effectLst/>
              </a:rPr>
              <a:t>Execution improvements can be immediately realized</a:t>
            </a: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024EC9DF-913B-A3BE-A47B-FB5C3C4D3FCD}"/>
              </a:ext>
            </a:extLst>
          </p:cNvPr>
          <p:cNvSpPr/>
          <p:nvPr/>
        </p:nvSpPr>
        <p:spPr>
          <a:xfrm>
            <a:off x="1016201" y="4384338"/>
            <a:ext cx="4708898" cy="954066"/>
          </a:xfrm>
          <a:prstGeom prst="chevron">
            <a:avLst>
              <a:gd name="adj" fmla="val 32323"/>
            </a:avLst>
          </a:prstGeom>
          <a:solidFill>
            <a:srgbClr val="4A687E"/>
          </a:solidFill>
          <a:ln w="381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>
              <a:defRPr/>
            </a:pPr>
            <a:endParaRPr lang="en-US" sz="1351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64D6403A-F6BB-5C31-A036-0BA1368D804B}"/>
              </a:ext>
            </a:extLst>
          </p:cNvPr>
          <p:cNvSpPr/>
          <p:nvPr/>
        </p:nvSpPr>
        <p:spPr>
          <a:xfrm>
            <a:off x="6466901" y="4406182"/>
            <a:ext cx="4966073" cy="914819"/>
          </a:xfrm>
          <a:prstGeom prst="chevron">
            <a:avLst>
              <a:gd name="adj" fmla="val 32323"/>
            </a:avLst>
          </a:prstGeom>
          <a:solidFill>
            <a:srgbClr val="EB8B2D"/>
          </a:solidFill>
          <a:ln w="381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>
              <a:defRPr/>
            </a:pPr>
            <a:endParaRPr lang="en-US" sz="1351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365B0F-3A9C-004C-AE92-90F6D70E1251}"/>
              </a:ext>
            </a:extLst>
          </p:cNvPr>
          <p:cNvSpPr/>
          <p:nvPr/>
        </p:nvSpPr>
        <p:spPr>
          <a:xfrm>
            <a:off x="6973825" y="4719604"/>
            <a:ext cx="4105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effectLst/>
              </a:rPr>
              <a:t>Comprehensive audit logs, documentation, and credential management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B84171-59C8-E948-8DC2-FCC904CF41BD}"/>
              </a:ext>
            </a:extLst>
          </p:cNvPr>
          <p:cNvSpPr/>
          <p:nvPr/>
        </p:nvSpPr>
        <p:spPr>
          <a:xfrm>
            <a:off x="1453301" y="4736226"/>
            <a:ext cx="4000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effectLst/>
              </a:rPr>
              <a:t>Scalable automation based on anticipated demand by “turning on” capacity</a:t>
            </a:r>
          </a:p>
        </p:txBody>
      </p:sp>
      <p:sp>
        <p:nvSpPr>
          <p:cNvPr id="28" name="Chevron 27">
            <a:extLst>
              <a:ext uri="{FF2B5EF4-FFF2-40B4-BE49-F238E27FC236}">
                <a16:creationId xmlns:a16="http://schemas.microsoft.com/office/drawing/2014/main" id="{754F2919-163B-EF7C-D582-DA17B23D7D52}"/>
              </a:ext>
            </a:extLst>
          </p:cNvPr>
          <p:cNvSpPr/>
          <p:nvPr/>
        </p:nvSpPr>
        <p:spPr>
          <a:xfrm>
            <a:off x="1016200" y="5391075"/>
            <a:ext cx="4708899" cy="1021011"/>
          </a:xfrm>
          <a:prstGeom prst="chevron">
            <a:avLst>
              <a:gd name="adj" fmla="val 32323"/>
            </a:avLst>
          </a:prstGeom>
          <a:solidFill>
            <a:srgbClr val="4A687E"/>
          </a:solidFill>
          <a:ln w="381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>
              <a:defRPr/>
            </a:pPr>
            <a:endParaRPr lang="en-US" sz="1351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Chevron 28">
            <a:extLst>
              <a:ext uri="{FF2B5EF4-FFF2-40B4-BE49-F238E27FC236}">
                <a16:creationId xmlns:a16="http://schemas.microsoft.com/office/drawing/2014/main" id="{0B21F6EB-0063-5749-2836-2D49DE1D81A9}"/>
              </a:ext>
            </a:extLst>
          </p:cNvPr>
          <p:cNvSpPr/>
          <p:nvPr/>
        </p:nvSpPr>
        <p:spPr>
          <a:xfrm>
            <a:off x="6466901" y="5387548"/>
            <a:ext cx="4966073" cy="1021011"/>
          </a:xfrm>
          <a:prstGeom prst="chevron">
            <a:avLst>
              <a:gd name="adj" fmla="val 32323"/>
            </a:avLst>
          </a:prstGeom>
          <a:solidFill>
            <a:srgbClr val="EB8B2D"/>
          </a:solidFill>
          <a:ln w="381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>
              <a:defRPr/>
            </a:pPr>
            <a:endParaRPr lang="en-US" sz="1351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A24706-8F0F-E5A4-A458-63545DDAAF2C}"/>
              </a:ext>
            </a:extLst>
          </p:cNvPr>
          <p:cNvSpPr/>
          <p:nvPr/>
        </p:nvSpPr>
        <p:spPr>
          <a:xfrm>
            <a:off x="7070077" y="5747479"/>
            <a:ext cx="3546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effectLst/>
              </a:rPr>
              <a:t>Process execution 24 hours a day, </a:t>
            </a:r>
          </a:p>
          <a:p>
            <a:r>
              <a:rPr lang="en-US" sz="1600">
                <a:solidFill>
                  <a:schemeClr val="bg1"/>
                </a:solidFill>
                <a:effectLst/>
              </a:rPr>
              <a:t>7 days a week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161424-1E7F-9D36-CC4C-275EEDE958B3}"/>
              </a:ext>
            </a:extLst>
          </p:cNvPr>
          <p:cNvSpPr/>
          <p:nvPr/>
        </p:nvSpPr>
        <p:spPr>
          <a:xfrm>
            <a:off x="1453301" y="5715938"/>
            <a:ext cx="3812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effectLst/>
              </a:rPr>
              <a:t>Process turnaround time can be</a:t>
            </a:r>
          </a:p>
          <a:p>
            <a:r>
              <a:rPr lang="en-US" sz="1600">
                <a:solidFill>
                  <a:schemeClr val="bg1"/>
                </a:solidFill>
                <a:effectLst/>
              </a:rPr>
              <a:t>dramatically improved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833D0-6F57-ECF1-A09F-75047C1DE6A7}"/>
              </a:ext>
            </a:extLst>
          </p:cNvPr>
          <p:cNvSpPr txBox="1"/>
          <p:nvPr/>
        </p:nvSpPr>
        <p:spPr>
          <a:xfrm>
            <a:off x="936874" y="936313"/>
            <a:ext cx="1072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>
                <a:solidFill>
                  <a:schemeClr val="tx2"/>
                </a:solidFill>
                <a:latin typeface="Raleway Light" panose="020B0003030101060003" pitchFamily="34" charset="0"/>
              </a:rPr>
              <a:t>RPA </a:t>
            </a:r>
            <a:r>
              <a:rPr lang="id-ID" sz="2400" b="1">
                <a:solidFill>
                  <a:srgbClr val="EB8B2D"/>
                </a:solidFill>
                <a:latin typeface="Raleway" panose="020B0003030101060003" pitchFamily="34" charset="0"/>
              </a:rPr>
              <a:t>BENEFITS</a:t>
            </a:r>
            <a:endParaRPr lang="id-ID" sz="2400" b="1">
              <a:solidFill>
                <a:srgbClr val="EB8B2D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5D33E-65FF-9918-AB2D-933600908E4A}"/>
              </a:ext>
            </a:extLst>
          </p:cNvPr>
          <p:cNvSpPr/>
          <p:nvPr/>
        </p:nvSpPr>
        <p:spPr>
          <a:xfrm>
            <a:off x="1379204" y="2342391"/>
            <a:ext cx="139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ea typeface="Adobe Fan Heiti Std B" panose="020B0700000000000000" pitchFamily="34" charset="-128"/>
                <a:cs typeface="Calibri" panose="020F0502020204030204" pitchFamily="34" charset="0"/>
              </a:rPr>
              <a:t>COST</a:t>
            </a: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562F05-B2A3-B66A-9B51-CAA0AE79EAF2}"/>
              </a:ext>
            </a:extLst>
          </p:cNvPr>
          <p:cNvSpPr/>
          <p:nvPr/>
        </p:nvSpPr>
        <p:spPr>
          <a:xfrm>
            <a:off x="1387224" y="3399937"/>
            <a:ext cx="1402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ea typeface="Adobe Fan Heiti Std B" panose="020B0700000000000000" pitchFamily="34" charset="-128"/>
                <a:cs typeface="Calibri" panose="020F0502020204030204" pitchFamily="34" charset="0"/>
              </a:rPr>
              <a:t>QUALITY</a:t>
            </a: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75051-A442-55EF-AE85-516EF4709236}"/>
              </a:ext>
            </a:extLst>
          </p:cNvPr>
          <p:cNvSpPr/>
          <p:nvPr/>
        </p:nvSpPr>
        <p:spPr>
          <a:xfrm>
            <a:off x="1395247" y="4453287"/>
            <a:ext cx="1945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ea typeface="Adobe Fan Heiti Std B" panose="020B0700000000000000" pitchFamily="34" charset="-128"/>
                <a:cs typeface="Calibri" panose="020F0502020204030204" pitchFamily="34" charset="0"/>
              </a:rPr>
              <a:t>SCALABILITY</a:t>
            </a: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61695-1E17-4513-A227-E7A19E288002}"/>
              </a:ext>
            </a:extLst>
          </p:cNvPr>
          <p:cNvSpPr/>
          <p:nvPr/>
        </p:nvSpPr>
        <p:spPr>
          <a:xfrm>
            <a:off x="1432141" y="5441730"/>
            <a:ext cx="16071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ea typeface="Adobe Fan Heiti Std B" panose="020B0700000000000000" pitchFamily="34" charset="-128"/>
                <a:cs typeface="Calibri" panose="020F0502020204030204" pitchFamily="34" charset="0"/>
              </a:rPr>
              <a:t>SPEED</a:t>
            </a: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DBFC03-07A6-A072-D097-C09FF58953BE}"/>
              </a:ext>
            </a:extLst>
          </p:cNvPr>
          <p:cNvSpPr/>
          <p:nvPr/>
        </p:nvSpPr>
        <p:spPr>
          <a:xfrm>
            <a:off x="6929611" y="2316937"/>
            <a:ext cx="2223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ea typeface="Adobe Fan Heiti Std B" panose="020B0700000000000000" pitchFamily="34" charset="-128"/>
                <a:cs typeface="Calibri" panose="020F0502020204030204" pitchFamily="34" charset="0"/>
              </a:rPr>
              <a:t>EFFICIENCY</a:t>
            </a: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C06E91-03A3-39DD-342F-B5A91FEECBE0}"/>
              </a:ext>
            </a:extLst>
          </p:cNvPr>
          <p:cNvSpPr/>
          <p:nvPr/>
        </p:nvSpPr>
        <p:spPr>
          <a:xfrm>
            <a:off x="6984333" y="3443908"/>
            <a:ext cx="1995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ea typeface="Adobe Fan Heiti Std B" panose="020B0700000000000000" pitchFamily="34" charset="-128"/>
                <a:cs typeface="Calibri" panose="020F0502020204030204" pitchFamily="34" charset="0"/>
              </a:rPr>
              <a:t>SECURITY</a:t>
            </a: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3EDBCE-6AC8-C88C-E0A9-04FC25DA95E0}"/>
              </a:ext>
            </a:extLst>
          </p:cNvPr>
          <p:cNvSpPr/>
          <p:nvPr/>
        </p:nvSpPr>
        <p:spPr>
          <a:xfrm>
            <a:off x="6970885" y="4447489"/>
            <a:ext cx="22053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ea typeface="Adobe Fan Heiti Std B" panose="020B0700000000000000" pitchFamily="34" charset="-128"/>
                <a:cs typeface="Calibri" panose="020F0502020204030204" pitchFamily="34" charset="0"/>
              </a:rPr>
              <a:t>TRACEABILITY</a:t>
            </a: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007B36-FB15-F0C6-D965-0D693B16FB2F}"/>
              </a:ext>
            </a:extLst>
          </p:cNvPr>
          <p:cNvSpPr/>
          <p:nvPr/>
        </p:nvSpPr>
        <p:spPr>
          <a:xfrm>
            <a:off x="7070076" y="5447343"/>
            <a:ext cx="2941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ea typeface="Adobe Fan Heiti Std B" panose="020B0700000000000000" pitchFamily="34" charset="-128"/>
                <a:cs typeface="Calibri" panose="020F0502020204030204" pitchFamily="34" charset="0"/>
              </a:rPr>
              <a:t>24/7 OPERATIONS</a:t>
            </a: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A91959-FAC4-A698-8079-603765714572}"/>
              </a:ext>
            </a:extLst>
          </p:cNvPr>
          <p:cNvSpPr/>
          <p:nvPr/>
        </p:nvSpPr>
        <p:spPr>
          <a:xfrm>
            <a:off x="2581697" y="6488204"/>
            <a:ext cx="167687" cy="151053"/>
          </a:xfrm>
          <a:prstGeom prst="ellipse">
            <a:avLst/>
          </a:prstGeom>
          <a:solidFill>
            <a:srgbClr val="4A6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0906B3-C099-728E-F143-83384D44474B}"/>
              </a:ext>
            </a:extLst>
          </p:cNvPr>
          <p:cNvSpPr/>
          <p:nvPr/>
        </p:nvSpPr>
        <p:spPr>
          <a:xfrm>
            <a:off x="2769490" y="6401207"/>
            <a:ext cx="32739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>
                <a:effectLst/>
              </a:rPr>
              <a:t>Quantitative</a:t>
            </a:r>
            <a:r>
              <a:rPr lang="en-US" sz="1200">
                <a:effectLst/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193B6F-7725-0D76-6839-65B169120293}"/>
              </a:ext>
            </a:extLst>
          </p:cNvPr>
          <p:cNvSpPr/>
          <p:nvPr/>
        </p:nvSpPr>
        <p:spPr>
          <a:xfrm>
            <a:off x="8374526" y="6406463"/>
            <a:ext cx="32739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>
                <a:effectLst/>
              </a:rPr>
              <a:t>Qualitative</a:t>
            </a:r>
            <a:r>
              <a:rPr lang="en-US" sz="900">
                <a:effectLst/>
                <a:latin typeface="Verdana" panose="020B0604030504040204" pitchFamily="34" charset="0"/>
              </a:rPr>
              <a:t> </a:t>
            </a:r>
            <a:r>
              <a:rPr lang="en-US" sz="1200">
                <a:effectLst/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C7CD55-A391-528F-C4CA-2356F909BDA7}"/>
              </a:ext>
            </a:extLst>
          </p:cNvPr>
          <p:cNvSpPr/>
          <p:nvPr/>
        </p:nvSpPr>
        <p:spPr>
          <a:xfrm flipH="1">
            <a:off x="8093068" y="6512699"/>
            <a:ext cx="178854" cy="165507"/>
          </a:xfrm>
          <a:prstGeom prst="ellipse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122194-393B-3513-04D0-DD74EF3A6A09}"/>
              </a:ext>
            </a:extLst>
          </p:cNvPr>
          <p:cNvSpPr/>
          <p:nvPr/>
        </p:nvSpPr>
        <p:spPr>
          <a:xfrm>
            <a:off x="918148" y="1450417"/>
            <a:ext cx="10207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565656"/>
                </a:solidFill>
                <a:effectLst/>
              </a:rPr>
              <a:t>RPA allows organizations to focus resources on more value-added activities while helping the business improve service effectiveness at a lower cost than current methods.</a:t>
            </a:r>
          </a:p>
        </p:txBody>
      </p:sp>
    </p:spTree>
    <p:extLst>
      <p:ext uri="{BB962C8B-B14F-4D97-AF65-F5344CB8AC3E}">
        <p14:creationId xmlns:p14="http://schemas.microsoft.com/office/powerpoint/2010/main" val="1220179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56D250F0BF914F9DEF1046A2C5491D" ma:contentTypeVersion="13" ma:contentTypeDescription="Create a new document." ma:contentTypeScope="" ma:versionID="59a1f2b273381950ef3a101abfc9645b">
  <xsd:schema xmlns:xsd="http://www.w3.org/2001/XMLSchema" xmlns:xs="http://www.w3.org/2001/XMLSchema" xmlns:p="http://schemas.microsoft.com/office/2006/metadata/properties" xmlns:ns2="692490d5-caf4-4e39-a20d-4c4ca3150840" xmlns:ns3="601ccfcd-5f7c-4d64-8ebe-ffe6d2b05965" targetNamespace="http://schemas.microsoft.com/office/2006/metadata/properties" ma:root="true" ma:fieldsID="731f225829becb77477fa95a537ca919" ns2:_="" ns3:_="">
    <xsd:import namespace="692490d5-caf4-4e39-a20d-4c4ca3150840"/>
    <xsd:import namespace="601ccfcd-5f7c-4d64-8ebe-ffe6d2b059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490d5-caf4-4e39-a20d-4c4ca31508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ecb15c6-56de-4da9-99ea-46512afe2fd7}" ma:internalName="TaxCatchAll" ma:showField="CatchAllData" ma:web="692490d5-caf4-4e39-a20d-4c4ca31508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ccfcd-5f7c-4d64-8ebe-ffe6d2b059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1fec6f-774b-416e-b223-3f35fd6a0b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1ccfcd-5f7c-4d64-8ebe-ffe6d2b05965">
      <Terms xmlns="http://schemas.microsoft.com/office/infopath/2007/PartnerControls"/>
    </lcf76f155ced4ddcb4097134ff3c332f>
    <TaxCatchAll xmlns="692490d5-caf4-4e39-a20d-4c4ca315084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799141-0D7C-4CC3-9F39-D3102B4DF577}">
  <ds:schemaRefs>
    <ds:schemaRef ds:uri="601ccfcd-5f7c-4d64-8ebe-ffe6d2b05965"/>
    <ds:schemaRef ds:uri="692490d5-caf4-4e39-a20d-4c4ca31508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637381D-498B-4FAD-9EAB-C4A546E4E8E2}">
  <ds:schemaRefs>
    <ds:schemaRef ds:uri="601ccfcd-5f7c-4d64-8ebe-ffe6d2b05965"/>
    <ds:schemaRef ds:uri="692490d5-caf4-4e39-a20d-4c4ca31508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B3A092-5E5B-4259-83A3-A76994E82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1689</Words>
  <Application>Microsoft Macintosh PowerPoint</Application>
  <PresentationFormat>Widescreen</PresentationFormat>
  <Paragraphs>342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ＭＳ Ｐゴシック</vt:lpstr>
      <vt:lpstr>Aptos</vt:lpstr>
      <vt:lpstr>Arial</vt:lpstr>
      <vt:lpstr>Calibri</vt:lpstr>
      <vt:lpstr>Calibri Light</vt:lpstr>
      <vt:lpstr>Raleway</vt:lpstr>
      <vt:lpstr>Raleway Light</vt:lpstr>
      <vt:lpstr>Verdana</vt:lpstr>
      <vt:lpstr>Wingdings</vt:lpstr>
      <vt:lpstr>Custom Design</vt:lpstr>
      <vt:lpstr>1_Custom Design</vt:lpstr>
      <vt:lpstr>Office Theme</vt:lpstr>
      <vt:lpstr>PowerPoint Presentation</vt:lpstr>
      <vt:lpstr>PRESENTED 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FUTURE OF REVENUE CYCLE WORK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Haley Popejoy</dc:creator>
  <cp:lastModifiedBy>Fran Sharkey</cp:lastModifiedBy>
  <cp:revision>21</cp:revision>
  <dcterms:created xsi:type="dcterms:W3CDTF">2024-05-01T21:39:16Z</dcterms:created>
  <dcterms:modified xsi:type="dcterms:W3CDTF">2024-09-06T19:03:00Z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0x0101002C56D250F0BF914F9DEF1046A2C5491D</vt:lpwstr>
  </property>
</Properties>
</file>